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metadata" ContentType="application/binary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582" r:id="rId2"/>
    <p:sldId id="340" r:id="rId3"/>
    <p:sldId id="479" r:id="rId4"/>
    <p:sldId id="477" r:id="rId5"/>
    <p:sldId id="473" r:id="rId6"/>
    <p:sldId id="476" r:id="rId7"/>
    <p:sldId id="482" r:id="rId8"/>
    <p:sldId id="478" r:id="rId9"/>
    <p:sldId id="483" r:id="rId10"/>
    <p:sldId id="485" r:id="rId11"/>
    <p:sldId id="578" r:id="rId12"/>
    <p:sldId id="579" r:id="rId13"/>
    <p:sldId id="580" r:id="rId14"/>
    <p:sldId id="489" r:id="rId15"/>
    <p:sldId id="571" r:id="rId16"/>
    <p:sldId id="572" r:id="rId17"/>
    <p:sldId id="573" r:id="rId18"/>
    <p:sldId id="574" r:id="rId19"/>
    <p:sldId id="575" r:id="rId20"/>
    <p:sldId id="576" r:id="rId21"/>
    <p:sldId id="474" r:id="rId22"/>
    <p:sldId id="526" r:id="rId23"/>
    <p:sldId id="527" r:id="rId24"/>
    <p:sldId id="528" r:id="rId25"/>
    <p:sldId id="529" r:id="rId26"/>
    <p:sldId id="530" r:id="rId27"/>
    <p:sldId id="531" r:id="rId28"/>
    <p:sldId id="532" r:id="rId29"/>
    <p:sldId id="533" r:id="rId30"/>
    <p:sldId id="534" r:id="rId31"/>
    <p:sldId id="535" r:id="rId32"/>
    <p:sldId id="536" r:id="rId33"/>
    <p:sldId id="537" r:id="rId34"/>
    <p:sldId id="545" r:id="rId35"/>
    <p:sldId id="547" r:id="rId36"/>
    <p:sldId id="546" r:id="rId37"/>
    <p:sldId id="548" r:id="rId38"/>
    <p:sldId id="549" r:id="rId39"/>
    <p:sldId id="539" r:id="rId40"/>
    <p:sldId id="502" r:id="rId41"/>
    <p:sldId id="550" r:id="rId42"/>
    <p:sldId id="499" r:id="rId43"/>
    <p:sldId id="500" r:id="rId44"/>
    <p:sldId id="540" r:id="rId45"/>
    <p:sldId id="542" r:id="rId46"/>
    <p:sldId id="551" r:id="rId47"/>
    <p:sldId id="577" r:id="rId48"/>
    <p:sldId id="543" r:id="rId49"/>
    <p:sldId id="525" r:id="rId50"/>
    <p:sldId id="504" r:id="rId51"/>
    <p:sldId id="507" r:id="rId52"/>
    <p:sldId id="544" r:id="rId53"/>
    <p:sldId id="511" r:id="rId54"/>
    <p:sldId id="506" r:id="rId55"/>
    <p:sldId id="505" r:id="rId56"/>
    <p:sldId id="509" r:id="rId57"/>
    <p:sldId id="510" r:id="rId58"/>
    <p:sldId id="512" r:id="rId59"/>
    <p:sldId id="513" r:id="rId60"/>
    <p:sldId id="514" r:id="rId61"/>
    <p:sldId id="541" r:id="rId62"/>
    <p:sldId id="519" r:id="rId63"/>
    <p:sldId id="520" r:id="rId64"/>
    <p:sldId id="267" r:id="rId65"/>
    <p:sldId id="471" r:id="rId66"/>
  </p:sldIdLst>
  <p:sldSz cx="9144000" cy="6858000" type="screen4x3"/>
  <p:notesSz cx="6858000" cy="9144000"/>
  <p:embeddedFontLst>
    <p:embeddedFont>
      <p:font typeface="Libre Baskerville" charset="0"/>
      <p:regular r:id="rId69"/>
      <p:bold r:id="rId70"/>
      <p:italic r:id="rId71"/>
    </p:embeddedFont>
    <p:embeddedFont>
      <p:font typeface="Libre Franklin" charset="-94"/>
      <p:regular r:id="rId72"/>
      <p:bold r:id="rId73"/>
      <p:italic r:id="rId74"/>
      <p:boldItalic r:id="rId75"/>
    </p:embeddedFont>
    <p:embeddedFont>
      <p:font typeface="Calibri" pitchFamily="34" charset="0"/>
      <p:regular r:id="rId76"/>
      <p:bold r:id="rId77"/>
      <p:italic r:id="rId78"/>
      <p:boldItalic r:id="rId79"/>
    </p:embeddedFont>
    <p:embeddedFont>
      <p:font typeface="Bad Script" charset="0"/>
      <p:regular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9" roundtripDataSignature="AMtx7mguJHCiU+iQY69Ms1iUboDiq84J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9E7"/>
    <a:srgbClr val="EFCFCC"/>
    <a:srgbClr val="7CF8F5"/>
    <a:srgbClr val="9FE6FF"/>
    <a:srgbClr val="03D1DB"/>
    <a:srgbClr val="75DB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23" autoAdjust="0"/>
    <p:restoredTop sz="93099" autoAdjust="0"/>
  </p:normalViewPr>
  <p:slideViewPr>
    <p:cSldViewPr snapToGrid="0">
      <p:cViewPr>
        <p:scale>
          <a:sx n="90" d="100"/>
          <a:sy n="90" d="100"/>
        </p:scale>
        <p:origin x="-1339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6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6.fntdata"/><Relationship Id="rId79" Type="http://schemas.openxmlformats.org/officeDocument/2006/relationships/font" Target="fonts/font11.fntdata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font" Target="fonts/font9.fntdata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80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78" Type="http://schemas.openxmlformats.org/officeDocument/2006/relationships/font" Target="fonts/font10.fntdata"/><Relationship Id="rId99" Type="http://customschemas.google.com/relationships/presentationmetadata" Target="metadata"/><Relationship Id="rId10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A247C-094F-4708-8810-68D77A4A116F}" type="datetimeFigureOut">
              <a:rPr lang="tr-TR" smtClean="0"/>
              <a:pPr/>
              <a:t>21.01.2025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C417A-A30A-435F-A958-F34B6190224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36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37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38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39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41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42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43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44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45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46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47</a:t>
            </a:fld>
            <a:endParaRPr lang="tr-T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48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CUTE DISSEMINATED ENCEPHALOMYELITIS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Incidence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49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50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51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52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53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54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55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56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57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58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59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61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62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63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64</a:t>
            </a:fld>
            <a:endParaRPr lang="tr-T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65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endParaRPr/>
          </a:p>
        </p:txBody>
      </p:sp>
      <p:sp>
        <p:nvSpPr>
          <p:cNvPr id="122" name="Google Shape;12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2" name="Google Shape;72;p20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solidFill>
            <a:schemeClr val="lt1"/>
          </a:solid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19050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1530"/>
              <a:buNone/>
              <a:defRPr sz="1800"/>
            </a:lvl1pPr>
            <a:lvl2pPr marL="914400" lvl="1" indent="-228600" algn="l">
              <a:spcBef>
                <a:spcPts val="37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37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spcBef>
                <a:spcPts val="37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None/>
              <a:defRPr sz="900"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body" idx="2"/>
          </p:nvPr>
        </p:nvSpPr>
        <p:spPr>
          <a:xfrm>
            <a:off x="2971800" y="1600200"/>
            <a:ext cx="57150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1"/>
          </p:nvPr>
        </p:nvSpPr>
        <p:spPr>
          <a:xfrm>
            <a:off x="914400" y="5445825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1360"/>
              <a:buFont typeface="Libre Baskerville"/>
              <a:buNone/>
              <a:defRPr sz="1600"/>
            </a:lvl1pPr>
            <a:lvl2pPr marL="914400" lvl="1" indent="-293369" algn="l">
              <a:spcBef>
                <a:spcPts val="370"/>
              </a:spcBef>
              <a:spcAft>
                <a:spcPts val="0"/>
              </a:spcAft>
              <a:buSzPts val="1020"/>
              <a:buChar char="⚫"/>
              <a:defRPr sz="1200"/>
            </a:lvl2pPr>
            <a:lvl3pPr marL="1371600" lvl="2" indent="-282575" algn="l">
              <a:spcBef>
                <a:spcPts val="370"/>
              </a:spcBef>
              <a:spcAft>
                <a:spcPts val="0"/>
              </a:spcAft>
              <a:buSzPts val="850"/>
              <a:buChar char="⚫"/>
              <a:defRPr sz="1000"/>
            </a:lvl3pPr>
            <a:lvl4pPr marL="1828800" lvl="3" indent="-274319" algn="l">
              <a:spcBef>
                <a:spcPts val="370"/>
              </a:spcBef>
              <a:spcAft>
                <a:spcPts val="0"/>
              </a:spcAft>
              <a:buSzPts val="720"/>
              <a:buChar char="⚫"/>
              <a:defRPr sz="900"/>
            </a:lvl4pPr>
            <a:lvl5pPr marL="2286000" lvl="4" indent="-28575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Char char="o"/>
              <a:defRPr sz="900"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>
            <a:spLocks noGrp="1"/>
          </p:cNvSpPr>
          <p:nvPr>
            <p:ph type="sldNum" idx="12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5" name="Google Shape;85;p21"/>
          <p:cNvSpPr/>
          <p:nvPr/>
        </p:nvSpPr>
        <p:spPr>
          <a:xfrm rot="10800000" flipH="1">
            <a:off x="68307" y="4683555"/>
            <a:ext cx="900684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" name="Google Shape;86;p2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7" name="Google Shape;87;p21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8" name="Google Shape;88;p21"/>
          <p:cNvSpPr>
            <a:spLocks noGrp="1"/>
          </p:cNvSpPr>
          <p:nvPr>
            <p:ph type="pic" idx="2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, Dikey Metin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 rot="5400000">
            <a:off x="2514600" y="-152400"/>
            <a:ext cx="45720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/>
          </p:nvPr>
        </p:nvSpPr>
        <p:spPr>
          <a:xfrm rot="5400000">
            <a:off x="4709478" y="2194564"/>
            <a:ext cx="5851525" cy="201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 rot="5400000">
            <a:off x="7699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71297-FF9F-4549-8311-3ED5D5FB98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 Slaydı" type="title">
  <p:cSld name="Başlık Slaydı">
    <p:bg>
      <p:bgPr>
        <a:blipFill rotWithShape="1">
          <a:blip r:embed="rId2">
            <a:alphaModFix/>
          </a:blip>
          <a:tile tx="0" ty="0" sx="55000" sy="55000" flip="none" algn="tl"/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" name="Google Shape;19;p13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blipFill rotWithShape="1">
            <a:blip r:embed="rId2">
              <a:alphaModFix/>
            </a:blip>
            <a:tile tx="0" ty="0" sx="55000" sy="55000" flip="none" algn="tl"/>
          </a:blip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" name="Google Shape;20;p13"/>
          <p:cNvSpPr txBox="1"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580"/>
              </a:spcBef>
              <a:spcAft>
                <a:spcPts val="0"/>
              </a:spcAft>
              <a:buSzPts val="2210"/>
              <a:buNone/>
              <a:defRPr sz="2600">
                <a:solidFill>
                  <a:schemeClr val="dk2"/>
                </a:solidFill>
              </a:defRPr>
            </a:lvl1pPr>
            <a:lvl2pPr lvl="1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70"/>
              </a:spcBef>
              <a:spcAft>
                <a:spcPts val="0"/>
              </a:spcAft>
              <a:buSzPts val="1440"/>
              <a:buNone/>
              <a:defRPr/>
            </a:lvl4pPr>
            <a:lvl5pPr lvl="4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" name="Google Shape;25;p13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6" name="Google Shape;26;p13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" name="Google Shape;27;p13"/>
          <p:cNvSpPr txBox="1"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Libre Franklin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" name="Google Shape;11;p12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solidFill>
            <a:schemeClr val="lt1"/>
          </a:solid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" name="Google Shape;12;p12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sz="4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935" algn="l" rtl="0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⚫"/>
              <a:defRPr sz="26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5814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36550" algn="l" rtl="0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7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302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556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Libre Baskerville"/>
              <a:buChar char="o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429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4290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42900" algn="l" rtl="0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42900" algn="l" rtl="0"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6" name="Google Shape;16;p12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p:transition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>
            <a:spLocks noGrp="1"/>
          </p:cNvSpPr>
          <p:nvPr>
            <p:ph type="subTitle" idx="1"/>
          </p:nvPr>
        </p:nvSpPr>
        <p:spPr>
          <a:xfrm>
            <a:off x="4086225" y="3343702"/>
            <a:ext cx="5057775" cy="212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tr-TR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Dr. Burcu ASLAN CANDIR</a:t>
            </a:r>
            <a:br>
              <a:rPr lang="tr-TR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tr-TR" sz="28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r>
            <a:r>
              <a:rPr lang="tr-TR" sz="2800" b="1" dirty="0" smtClean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.01.2025</a:t>
            </a:r>
            <a:endParaRPr sz="2800" b="1">
              <a:solidFill>
                <a:schemeClr val="tx1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Terapotik</a:t>
            </a:r>
            <a:r>
              <a:rPr lang="tr-TR" dirty="0" smtClean="0"/>
              <a:t> Aferez </a:t>
            </a:r>
            <a:r>
              <a:rPr lang="tr-TR" dirty="0" err="1" smtClean="0"/>
              <a:t>Endikasyonları</a:t>
            </a:r>
            <a:r>
              <a:rPr lang="tr-TR" dirty="0" smtClean="0"/>
              <a:t>/ ASFA </a:t>
            </a:r>
            <a:r>
              <a:rPr lang="tr-TR" dirty="0" err="1" smtClean="0"/>
              <a:t>klavuzu</a:t>
            </a:r>
            <a:endParaRPr lang="tr-TR" dirty="0"/>
          </a:p>
        </p:txBody>
      </p:sp>
      <p:pic>
        <p:nvPicPr>
          <p:cNvPr id="5" name="Resi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5" y="2980374"/>
            <a:ext cx="2785055" cy="372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45949" y="-9625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8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-77002" y="70769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535741" y="145916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58364" y="857368"/>
          <a:ext cx="8850781" cy="6000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773"/>
                <a:gridCol w="6546008"/>
              </a:tblGrid>
              <a:tr h="360546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Prosedur</a:t>
                      </a:r>
                      <a:r>
                        <a:rPr lang="tr-TR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Tanım ve Açıklamalar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8934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Adsorptif</a:t>
                      </a:r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sitaferez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Hastanın kanının tümü bir kolondan geçirilir, seçici olarak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enflamatuvar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hücreleri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adsorbe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eder ve diğer bileşenler geri verilir.</a:t>
                      </a:r>
                    </a:p>
                  </a:txBody>
                  <a:tcPr anchor="ctr"/>
                </a:tc>
              </a:tr>
              <a:tr h="568534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ß2-mikroglobulin adsorpsiyonu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ß2-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mikroglobulin’in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porlu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boncuklardan oluşan ve hemodiyalizle kombine edilen bir kolon yardımıyla uzaklaştırılması.</a:t>
                      </a:r>
                    </a:p>
                  </a:txBody>
                  <a:tcPr anchor="ctr"/>
                </a:tc>
              </a:tr>
              <a:tr h="551132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Çift </a:t>
                      </a:r>
                      <a:r>
                        <a:rPr lang="tr-TR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filtrasyon</a:t>
                      </a:r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plazmaferezi</a:t>
                      </a:r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 (DFPP)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Plazmadaki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patojenik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maddeleri uzaklaştırmak için iki aşamalı bir prosedür.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Membran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ayırma ve plazma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filtrasyonu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yapılır.</a:t>
                      </a:r>
                    </a:p>
                  </a:txBody>
                  <a:tcPr anchor="ctr"/>
                </a:tc>
              </a:tr>
              <a:tr h="457383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Eritrosit </a:t>
                      </a:r>
                      <a:r>
                        <a:rPr lang="tr-TR" sz="1200" b="1" dirty="0" err="1">
                          <a:latin typeface="Times New Roman" pitchFamily="18" charset="0"/>
                          <a:cs typeface="Times New Roman" pitchFamily="18" charset="0"/>
                        </a:rPr>
                        <a:t>aferezi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Hastanın veya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donörün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kanından 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eritrositlerin 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ayrılması, yerine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kristaloid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veya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koloid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solüyon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verilmesi.</a:t>
                      </a:r>
                    </a:p>
                  </a:txBody>
                  <a:tcPr anchor="ctr"/>
                </a:tc>
              </a:tr>
              <a:tr h="484515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Ekstrakorporeal karaciğer destek sistemleri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Karaciğer yetmezliğinde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toksik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maddeleri uzaklaştırmak için plazma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adsorpsiyonu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veya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filtrasyonu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kullanılır.</a:t>
                      </a:r>
                    </a:p>
                  </a:txBody>
                  <a:tcPr anchor="ctr"/>
                </a:tc>
              </a:tr>
              <a:tr h="598519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Ekstrakorporeal fotoferez (ECP)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Buffy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coat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ayrılır,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psoralen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gibi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fotoaktif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bir bileşikle muamele edilir ve ultraviyole A ışığına maruz bırakılır.</a:t>
                      </a:r>
                    </a:p>
                  </a:txBody>
                  <a:tcPr anchor="ctr"/>
                </a:tc>
              </a:tr>
              <a:tr h="323010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Hemoperfüyon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Sitokin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veya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endotoksinleri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uzaklaştırmak için tam kan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adsorpsiyon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sistemlerinin kullanılması.</a:t>
                      </a:r>
                    </a:p>
                  </a:txBody>
                  <a:tcPr anchor="ctr"/>
                </a:tc>
              </a:tr>
              <a:tr h="451264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İmmunoadsorpsiyon (IA)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Plazmanın, spesifik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ligandlarla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immünoglobulin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ve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immün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komplekslerini uzaklaştıracak kolonlardan geçirilmesi.</a:t>
                      </a:r>
                    </a:p>
                  </a:txBody>
                  <a:tcPr anchor="ctr"/>
                </a:tc>
              </a:tr>
              <a:tr h="299259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Lipoprotein aferezi (LA)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Kanın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lipoprotein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partiküllerinin seçici olarak uzaklaştırılması, diğer 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bileşenlerin 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geri verilmesi.</a:t>
                      </a:r>
                    </a:p>
                  </a:txBody>
                  <a:tcPr anchor="ctr"/>
                </a:tc>
              </a:tr>
              <a:tr h="451264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Terapötik plazma değişimi (TPE)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Plazmanın ayrılıp yerine albümin veya plazma gibi çözeltilerin verilmesi.</a:t>
                      </a:r>
                    </a:p>
                  </a:txBody>
                  <a:tcPr anchor="ctr"/>
                </a:tc>
              </a:tr>
              <a:tr h="270758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Trombosit aferezi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Kanın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trombositlerinin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ayrılıp uzaklaştırılması ve geri kalanın hastaya verilmesi.</a:t>
                      </a:r>
                    </a:p>
                  </a:txBody>
                  <a:tcPr anchor="ctr"/>
                </a:tc>
              </a:tr>
              <a:tr h="631770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Lökositaferez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Hastanın veya </a:t>
                      </a:r>
                      <a:r>
                        <a:rPr lang="tr-T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donörün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kanından lökositlerin ayrıştırıldığı bir prosedürdür. Seçilen hücreler toplanır ve kalan kan, </a:t>
                      </a:r>
                      <a:r>
                        <a:rPr lang="tr-T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kolloid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ve/veya </a:t>
                      </a:r>
                      <a:r>
                        <a:rPr lang="tr-T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kristalloid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solüsyon gibi </a:t>
                      </a:r>
                      <a:r>
                        <a:rPr lang="tr-T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sıvısı eklenerek veya eklenmeden hastaya veya </a:t>
                      </a:r>
                      <a:r>
                        <a:rPr lang="tr-TR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donöre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geri verilir. 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45949" y="-9625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Klavuzdan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çıkarılan durumlar</a:t>
            </a:r>
            <a:endParaRPr sz="28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-77002" y="70769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535741" y="145916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58364" y="857368"/>
          <a:ext cx="8850782" cy="5579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811"/>
                <a:gridCol w="1543050"/>
                <a:gridCol w="3398921"/>
              </a:tblGrid>
              <a:tr h="360546"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8934">
                <a:tc>
                  <a:txBody>
                    <a:bodyPr/>
                    <a:lstStyle/>
                    <a:p>
                      <a:r>
                        <a:rPr lang="tr-TR" b="1" dirty="0"/>
                        <a:t>Hastalık/Koşul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b="1"/>
                        <a:t>Prosedür</a:t>
                      </a:r>
                      <a:endParaRPr lang="tr-TR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b="1"/>
                        <a:t>Yıl</a:t>
                      </a:r>
                      <a:endParaRPr lang="tr-TR"/>
                    </a:p>
                  </a:txBody>
                  <a:tcPr anchor="ctr"/>
                </a:tc>
              </a:tr>
              <a:tr h="568534">
                <a:tc>
                  <a:txBody>
                    <a:bodyPr/>
                    <a:lstStyle/>
                    <a:p>
                      <a:r>
                        <a:rPr lang="tr-TR"/>
                        <a:t>Amyloidoz (diyalizle ilgili olmayanlar)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2019</a:t>
                      </a:r>
                    </a:p>
                  </a:txBody>
                  <a:tcPr anchor="ctr"/>
                </a:tc>
              </a:tr>
              <a:tr h="551132">
                <a:tc>
                  <a:txBody>
                    <a:bodyPr/>
                    <a:lstStyle/>
                    <a:p>
                      <a:r>
                        <a:rPr lang="tr-TR"/>
                        <a:t>Amyotrofik lateral skleroz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2013</a:t>
                      </a:r>
                    </a:p>
                  </a:txBody>
                  <a:tcPr anchor="ctr"/>
                </a:tc>
              </a:tr>
              <a:tr h="457383">
                <a:tc>
                  <a:txBody>
                    <a:bodyPr/>
                    <a:lstStyle/>
                    <a:p>
                      <a:r>
                        <a:rPr lang="tr-TR"/>
                        <a:t>Dermatomyozitis/Polimyozitis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TPE, ECP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2016</a:t>
                      </a:r>
                    </a:p>
                  </a:txBody>
                  <a:tcPr anchor="ctr"/>
                </a:tc>
              </a:tr>
              <a:tr h="484515">
                <a:tc>
                  <a:txBody>
                    <a:bodyPr/>
                    <a:lstStyle/>
                    <a:p>
                      <a:r>
                        <a:rPr lang="tr-TR"/>
                        <a:t>HELLP sendromu (antepartum)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2019</a:t>
                      </a:r>
                    </a:p>
                  </a:txBody>
                  <a:tcPr anchor="ctr"/>
                </a:tc>
              </a:tr>
              <a:tr h="598519">
                <a:tc>
                  <a:txBody>
                    <a:bodyPr/>
                    <a:lstStyle/>
                    <a:p>
                      <a:r>
                        <a:rPr lang="tr-TR"/>
                        <a:t>İdiopatik poliarteritis nodosa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2019</a:t>
                      </a:r>
                    </a:p>
                  </a:txBody>
                  <a:tcPr anchor="ctr"/>
                </a:tc>
              </a:tr>
              <a:tr h="323010">
                <a:tc>
                  <a:txBody>
                    <a:bodyPr/>
                    <a:lstStyle/>
                    <a:p>
                      <a:r>
                        <a:rPr lang="tr-TR"/>
                        <a:t>İnklüzyon cisimli miyozit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TPE, lökositapheresis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2013</a:t>
                      </a:r>
                    </a:p>
                  </a:txBody>
                  <a:tcPr anchor="ctr"/>
                </a:tc>
              </a:tr>
              <a:tr h="451264">
                <a:tc>
                  <a:txBody>
                    <a:bodyPr/>
                    <a:lstStyle/>
                    <a:p>
                      <a:r>
                        <a:rPr lang="tr-TR"/>
                        <a:t>Multifokal motor nöropati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2019</a:t>
                      </a:r>
                    </a:p>
                  </a:txBody>
                  <a:tcPr anchor="ctr"/>
                </a:tc>
              </a:tr>
              <a:tr h="299259">
                <a:tc>
                  <a:txBody>
                    <a:bodyPr/>
                    <a:lstStyle/>
                    <a:p>
                      <a:r>
                        <a:rPr lang="tr-TR"/>
                        <a:t>POEMS sendromu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2013</a:t>
                      </a:r>
                    </a:p>
                  </a:txBody>
                  <a:tcPr anchor="ctr"/>
                </a:tc>
              </a:tr>
              <a:tr h="451264">
                <a:tc>
                  <a:txBody>
                    <a:bodyPr/>
                    <a:lstStyle/>
                    <a:p>
                      <a:r>
                        <a:rPr lang="tr-TR"/>
                        <a:t>Romatoid artrit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2010</a:t>
                      </a:r>
                    </a:p>
                  </a:txBody>
                  <a:tcPr anchor="ctr"/>
                </a:tc>
              </a:tr>
              <a:tr h="270758">
                <a:tc>
                  <a:txBody>
                    <a:bodyPr/>
                    <a:lstStyle/>
                    <a:p>
                      <a:r>
                        <a:rPr lang="tr-TR"/>
                        <a:t>Şizofreni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2013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45949" y="-9625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Klavuzdaki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yenilikler</a:t>
            </a:r>
            <a:endParaRPr sz="28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-77002" y="70769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535741" y="145916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9075" y="857368"/>
          <a:ext cx="8753475" cy="527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6275"/>
                <a:gridCol w="4267200"/>
              </a:tblGrid>
              <a:tr h="360546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Klavuza</a:t>
                      </a:r>
                      <a:r>
                        <a:rPr lang="tr-TR" b="1" baseline="0" dirty="0" smtClean="0"/>
                        <a:t> eklenenler 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Değerlendirilen</a:t>
                      </a:r>
                      <a:r>
                        <a:rPr lang="tr-TR" baseline="0" dirty="0" smtClean="0"/>
                        <a:t> ancak y</a:t>
                      </a:r>
                      <a:r>
                        <a:rPr lang="tr-TR" dirty="0" smtClean="0"/>
                        <a:t>etersiz kanıt nedeniyle dahil edilmeyen hastalıklar</a:t>
                      </a:r>
                      <a:endParaRPr lang="tr-TR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528934">
                <a:tc>
                  <a:txBody>
                    <a:bodyPr/>
                    <a:lstStyle/>
                    <a:p>
                      <a:r>
                        <a:rPr lang="tr-TR" dirty="0"/>
                        <a:t>Alzheimer hastalığı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Otoimmün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miyofasiyitis</a:t>
                      </a:r>
                      <a:endParaRPr lang="tr-TR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68534">
                <a:tc>
                  <a:txBody>
                    <a:bodyPr/>
                    <a:lstStyle/>
                    <a:p>
                      <a:r>
                        <a:rPr lang="tr-TR" dirty="0" err="1"/>
                        <a:t>Otoimmün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disotonomi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Otoimmün tekrarlayan gebelik kaybı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51132">
                <a:tc>
                  <a:txBody>
                    <a:bodyPr/>
                    <a:lstStyle/>
                    <a:p>
                      <a:r>
                        <a:rPr lang="tr-TR" dirty="0" err="1"/>
                        <a:t>İdiopatik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inflamatuar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miyopatiler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Hiperkolestrolemia, böbrek yetmezliği/bile cast nefropatisi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57383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Check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point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inhibitörleri</a:t>
                      </a:r>
                      <a:r>
                        <a:rPr lang="tr-TR" dirty="0"/>
                        <a:t>, </a:t>
                      </a:r>
                      <a:r>
                        <a:rPr lang="tr-TR" dirty="0" err="1" smtClean="0"/>
                        <a:t>immun</a:t>
                      </a:r>
                      <a:r>
                        <a:rPr lang="tr-TR" baseline="0" dirty="0" smtClean="0"/>
                        <a:t> yan etkileri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Pankreas transplantasyonu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84515">
                <a:tc>
                  <a:txBody>
                    <a:bodyPr/>
                    <a:lstStyle/>
                    <a:p>
                      <a:r>
                        <a:rPr lang="tr-TR" dirty="0" err="1"/>
                        <a:t>Paraneoplastik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otoimmün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retinopatiler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/>
                        <a:t>İnsan lökosit antijeni (HLA) antikorlarına bağlı trombosit refrakterliği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98519">
                <a:tc>
                  <a:txBody>
                    <a:bodyPr/>
                    <a:lstStyle/>
                    <a:p>
                      <a:r>
                        <a:rPr lang="tr-TR" dirty="0"/>
                        <a:t>Bağırsak transplantasyonu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Kompozit</a:t>
                      </a:r>
                      <a:r>
                        <a:rPr lang="tr-TR" dirty="0"/>
                        <a:t> doku transplantasyonu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23010">
                <a:tc>
                  <a:txBody>
                    <a:bodyPr/>
                    <a:lstStyle/>
                    <a:p>
                      <a:r>
                        <a:rPr lang="tr-TR" dirty="0"/>
                        <a:t>Aşı kaynaklı </a:t>
                      </a:r>
                      <a:r>
                        <a:rPr lang="tr-TR" dirty="0" err="1"/>
                        <a:t>immün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trombotik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trombositopeni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51264">
                <a:tc>
                  <a:txBody>
                    <a:bodyPr/>
                    <a:lstStyle/>
                    <a:p>
                      <a:r>
                        <a:rPr lang="tr-TR" dirty="0"/>
                        <a:t>Mekanik </a:t>
                      </a:r>
                      <a:r>
                        <a:rPr lang="tr-TR" dirty="0" err="1"/>
                        <a:t>hemoliz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99259">
                <a:tc>
                  <a:txBody>
                    <a:bodyPr/>
                    <a:lstStyle/>
                    <a:p>
                      <a:r>
                        <a:rPr lang="tr-TR" dirty="0" err="1"/>
                        <a:t>Methemoglobinemia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51264">
                <a:tc>
                  <a:txBody>
                    <a:bodyPr/>
                    <a:lstStyle/>
                    <a:p>
                      <a:r>
                        <a:rPr lang="tr-TR" dirty="0"/>
                        <a:t>Kemik iliği nekrozu/yağ </a:t>
                      </a:r>
                      <a:r>
                        <a:rPr lang="tr-TR" dirty="0" err="1"/>
                        <a:t>embolisi</a:t>
                      </a:r>
                      <a:r>
                        <a:rPr lang="tr-TR" dirty="0"/>
                        <a:t> sendromu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45949" y="-9625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endParaRPr sz="28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-77002" y="70769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535741" y="145916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23" y="1057274"/>
            <a:ext cx="8136301" cy="541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219770" y="495930"/>
          <a:ext cx="8742556" cy="593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700867"/>
                <a:gridCol w="1193800"/>
                <a:gridCol w="601133"/>
                <a:gridCol w="605726"/>
              </a:tblGrid>
              <a:tr h="166217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54900">
                <a:tc rowSpan="3">
                  <a:txBody>
                    <a:bodyPr/>
                    <a:lstStyle/>
                    <a:p>
                      <a:pPr marL="342900" indent="-3429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Orak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hücre hastalığı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inme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RBC exchange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göğüs sendromu, şiddetli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Diğer komplikasyonlar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/TPE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Orak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hücre hastalığı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-akut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İnme profilaksisi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Gebelik/Tekrarlayan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vaso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oklüzyon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krizleri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operatif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yönetim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Kutanöz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T-hücreli lenfoma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Eritrodermik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mikozis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fungoides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/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Sézary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sendromu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35396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eritrodermik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mikozis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fungoides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35396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Eritrositoz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Polisitemi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vera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Eritrositaferez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kompleman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aracılı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Faktör H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otoantikorları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35396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Kompleman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faktör gen mutasyonları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35396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ilaç kaynaklı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Tiklopidin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Klopidogrel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Gemcitabin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/Kinin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trombositopenik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purpura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Hiperviskozite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hipergammaglobulinemide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Rituksimab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profilaksisi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1B/1C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Herediter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hemokromatoz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Eritrositaferez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Katastrofik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antifosfolipid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sendromu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Ailesel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hiperkolesterolemi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Homozygotes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7CF8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7CF8F5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Heterozygotes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7CF8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7CF8F5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Tüm hastalar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219770" y="622930"/>
          <a:ext cx="8742556" cy="605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700867"/>
                <a:gridCol w="1193800"/>
                <a:gridCol w="601133"/>
                <a:gridCol w="605726"/>
              </a:tblGrid>
              <a:tr h="0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54900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Fokal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segmental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glomerüloskleroz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Böbrek naklinde nüks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Tüm tipler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Steroid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dirençli,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native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böbrek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Böbrek nakli, ABO uyumlu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canlı verici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Böbrek nakli, ABO uyumsuz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canlı verici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glomerüler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bazal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membran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Diffüz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alveolar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hemoraji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Diyaliz bağımsızlığı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Diyaliz bağımlılığı,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diffüz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alveolar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hemoraji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yok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Wilson hastalığı,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fulminan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rowSpan="6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Karaciğer nakli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000" dirty="0">
                          <a:latin typeface="Times New Roman" pitchFamily="18" charset="0"/>
                          <a:cs typeface="Times New Roman" pitchFamily="18" charset="0"/>
                        </a:rPr>
                        <a:t>Desensitizasyon, ABO uyumsuz, canlı verici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ABO uyumsuz, kadavra verici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İmmunsupresyon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bırakılması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ABO uyumsuz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karaciğer yetmezliği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karaciğer yetmezliği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TPE-HV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gebelik yağlı karaciğeri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4900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Miyastenia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gravis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Akut, kısa süreli tedavi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TPE/DFPP/IA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4900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Uzun süreli tedavi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TPE/DFPP/IA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inflamatuar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demiyelinizan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poliradikulonöropati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Primer tedavi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1A/1B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190894" y="717311"/>
          <a:ext cx="8742556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480733"/>
                <a:gridCol w="1413934"/>
                <a:gridCol w="601133"/>
                <a:gridCol w="605726"/>
              </a:tblGrid>
              <a:tr h="166217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396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 edinilmiş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demiyelinizan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polinöropatiler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IgG/IgA/IgM ilişkili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Anti-miyelin ilişkilendirilmiş glikoprotein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CANOMAD/CANDA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35396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inflamatuar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demiyelinizan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poliradikulonöropati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N-metil-D-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aspartat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reseptör antikor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ensefaliti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Hematopoietik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kök hücre nakli, ABO uyumsuz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Major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ABO uyumsuz, HPC(M)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Major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ABO uyumsuz, HPC(A)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Minör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ABO uyumsuz, HPC(A)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Graft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versus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host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Akut/kronik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Trombosittoz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Trombositaferez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Profilaktik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veya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sekonder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Trombositaferez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Sistemik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amiloidoz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diyalizle ilişkili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ß2-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mikroglobulin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adsorpsiyonu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Miyeloma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kastsız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nefropati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Kriglobulinemia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Şiddetli/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simptomatik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TPE/DFPP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Eritropoietik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protoporfiriya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karaciğer hastalığı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hemolitik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anemi, 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 soğuk aglütinin hastalığı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 sıcak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hemolitik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anemi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İnflamatuar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bağırsak hastalığı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Ülseratif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kolit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Adsorptif sitaferez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Crohn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hastalığı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Adsorptif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sitaferez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Eritropoietik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protoporfiriya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karaciğer hastalığı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TPE/RBC exchange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200519" y="698060"/>
          <a:ext cx="8742556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480733"/>
                <a:gridCol w="1413934"/>
                <a:gridCol w="601133"/>
                <a:gridCol w="605726"/>
              </a:tblGrid>
              <a:tr h="166217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Vasculitis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diğer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Hepatit B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poliarteritis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nodosa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Kawasaki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hastalığı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Multisistem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inflamatuar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sendromu, çocuklarda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Sistemik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lupus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eritematozus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Tiroid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fırtınası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Periferik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damar hastalıkları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Nöromiyelit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optik spektrum bozukluğu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atak/relaps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İdame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Pediatrik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nöropsikiyatrik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hastalıklar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PANDAS/PANS, alevlenme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Sydenham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koreası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Steroid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rezistan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ensefalopati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tiroidit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ile ilişkili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Lambert-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Eaton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miyastenik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sendromu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Multipl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skleroz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atak/relaps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 primer veya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sekonder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progresif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dissemine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ensefalomiyelit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Steroid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refraktör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4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Akciğer nakli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 akciğer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allogreft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disfonksiyonu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Bronşiolitis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obliterans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sendromu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200519" y="698060"/>
          <a:ext cx="8742556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480733"/>
                <a:gridCol w="1413934"/>
                <a:gridCol w="601133"/>
                <a:gridCol w="605726"/>
              </a:tblGrid>
              <a:tr h="166217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29015">
                <a:tc rowSpan="5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Kalp nakli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Hücresel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Tekrarlayan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profilaksisi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ECP/TPE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Fitanik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asit depolama hastalığı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TPE/LA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Lipoprotein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(a)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hiperlipoproteinemi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Progresif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aterosklerotik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kardiyovasküler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hastalık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Dilate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kardiyomiyopati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idiyopatik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NYHA fonksiyonel sınıflama II-IV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toksinler, zehirler ve zehirlenmeler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Mantar zehirlenmesi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Zehirlenme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Diğer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Paraneoplastik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retinopati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Paraneoplastik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nörolojik sendromlar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Progresif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multifokal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leukoensefalopati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Natalizumab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ile ilişkili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sv-SE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Stiff‐person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sendromu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Ani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sensörinöral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işitme kaybı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LA/DFPP/TPE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İdiopatik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inflamatuar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miyopati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sentetaz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sendromu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Klinik olarak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amyopatik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dermatomiyozit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İmmünmediated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nekrotizan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miyopatiler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Yaşa bağlı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maküler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dejenerasyon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Kuru, yüksek risk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DFPP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Alzheimer hastalığı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Hafif veya orta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Otoimmün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disotonomi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190994" y="536135"/>
          <a:ext cx="8742556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480733"/>
                <a:gridCol w="1413934"/>
                <a:gridCol w="601133"/>
                <a:gridCol w="605726"/>
              </a:tblGrid>
              <a:tr h="166217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fokal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ensefalit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Kompleks bölgesel ağrı sendromu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Sepsis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çoklu organ yetmezliği ile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Vasculitis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ANCA ile ilişkili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Mikroskobik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polianjiit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Granülomatozis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polianjiit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Eozinofilik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granülomatozis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polianjiit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Vasculitis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IgA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Krescentik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hızla ilerleyen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glomerülonefrit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 ekstra-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renal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bulgular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Yanık şokunun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resüsitasyonu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Sistemik skleroz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Kardiyak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neonatal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lupus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Psoriazis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Yaygın püstüler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Adsorptif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sitaferez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Toksik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epidermal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nekroliz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tedaviye dirençli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Pemfigus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vulgaris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IA/ECP/DFPP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Atopik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dermatit, tedaviye dirençli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ECP/IA/TPE/DFPP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Nefrojenik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sistemik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fibrozis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ECP/TPE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İgA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nefropatisi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Krescentik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Kronik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progresif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Babesiosis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RBC exchange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İmmün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checkpoint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inhibitörleri,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ilişkili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advers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olaylar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Sıtma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Terapotik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Aferez-Tanım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92301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381209" y="1647825"/>
            <a:ext cx="4647991" cy="440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: Kanın belirli bir hücre tipini veya maddesini almak amacıyla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vucüt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dınışan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alınması ve hedeflenen maddenin uzaklaştırılması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anlamına gelen genel bir terimdir. </a:t>
            </a:r>
          </a:p>
          <a:p>
            <a:pPr algn="just">
              <a:buClr>
                <a:srgbClr val="FF0000"/>
              </a:buClr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Aferez (TA)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: hastalıkları tedavi etmek amacıyla plazmanın başka bir sıvı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ile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değiştirilmesi veya anormal ya da aşırı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artmış hücrelerin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uzaklaştırılması veya yerine konması anlamına gelen genel bir terimdir.</a:t>
            </a:r>
          </a:p>
        </p:txBody>
      </p:sp>
      <p:pic>
        <p:nvPicPr>
          <p:cNvPr id="7" name="Resi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0212" y="1484885"/>
            <a:ext cx="3470855" cy="464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338453" y="-27913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0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115502" y="410510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728245" y="1276289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162419" y="507560"/>
          <a:ext cx="8742556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97"/>
                <a:gridCol w="3268133"/>
                <a:gridCol w="2480733"/>
                <a:gridCol w="1413934"/>
                <a:gridCol w="601133"/>
                <a:gridCol w="605726"/>
              </a:tblGrid>
              <a:tr h="166217"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Hematopoietik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kök hücre nakli, HLA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koagülasyon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aracılı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THBD, DGKE, ve PLG mutasyonları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enfeksiyon kaynaklı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STEC-HUS, şiddetli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Phus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gebelik kaynaklı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Gebelik kaynaklı, 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Aşırı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preterm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preeklampsi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şiddetli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TPE/LA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transplantasyon kaynaklı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Aşıya bağlı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trombositopeni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Refraktör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Heparinle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indüklenmiş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trombositopeni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ve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Pre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-prosedür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Refraktör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veya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trombozla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İmmün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trombositopeni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Refraktör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Saf eritrosit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aplazisi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Hemofagositik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lenfohistiyositoz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Hiperleukositoz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Leukositoaferez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smtClean="0">
                          <a:latin typeface="Times New Roman" pitchFamily="18" charset="0"/>
                          <a:cs typeface="Times New Roman" pitchFamily="18" charset="0"/>
                        </a:rPr>
                        <a:t>Koagülasyon faktörü eksikliği ve inhibitörleri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IA/TPE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2B/2C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3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Post-transfüzyon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purpurası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Adsorptif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sitaferez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Eritrosit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alloimmunizasyonu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gebelik komplikasyonları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000" dirty="0">
                          <a:latin typeface="Times New Roman" pitchFamily="18" charset="0"/>
                          <a:cs typeface="Times New Roman" pitchFamily="18" charset="0"/>
                        </a:rPr>
                        <a:t>Fetus ve yenidoğan hemolitik hastalığı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İnce bağırsak nakli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Karaciğer-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biliyer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hastalıklara bağlı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pruritus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Tedaviye dirençli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29015">
                <a:tc rowSpan="2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Hipertrigliseridemik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pankreatit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Şiddetli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TPE/LA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 vMerge="1"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Nüksü önleme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TPE/LA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9015">
                <a:tc>
                  <a:txBody>
                    <a:bodyPr/>
                    <a:lstStyle/>
                    <a:p>
                      <a:pPr marL="228600" indent="-228600" algn="just">
                        <a:buFontTx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RhD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alloimmunizasyonu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profilaksisi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Transfüzyon sonrası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1-Orak Hücre Hastalığı (SCD), Akut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16744" y="3181350"/>
            <a:ext cx="8708181" cy="2155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Hemoglobin beta-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globin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zincirini kodlayan gendeki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glutamik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asidin yerine valinin geçmesiyle oluşan anormal orak hemoglobin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HbS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), oksijensiz kaldığında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polimerize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olur ve eritrositler sertleşir ve deforme olur, bu da kronik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anemi ve eritrosit ömrünün kısalmasına (10-20 gün) yol açar.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Oraklaşmış eritrositler kan viskozitesini artırır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mikrodamarları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tıkayarak doku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hipoksisi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enfarktüsüne neden olur.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Genel SCD ölüm oranı yaklaşık %3’tür (0.5 ölüm/100 kişi-yıl).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Ölüm nedenleri;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sepsis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akut göğüs sendromu (ACS), inme, akut çoklu organ yetmezliği (MOF)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pulmoner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hipertansiyondur.</a:t>
            </a:r>
          </a:p>
          <a:p>
            <a:pPr algn="just">
              <a:buClr>
                <a:srgbClr val="FF0000"/>
              </a:buClr>
            </a:pPr>
            <a:endParaRPr lang="tr-TR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Komplikasyonlar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Vazo-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oklusif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krizler (VOC): İnme, ACS,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priapizm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dalak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sekestrasyonu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intrahepatik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kolestaz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böbrek fonksiyon bozukluğu, kemik iliği nekrozu/yağ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emboli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sendromu.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İskemik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inme: Hastaların %10'unda belirgin, %20-35'inde ise sessiz olarak görülür.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Akut Göğüs Sendromu (ACS): Çocuklarda (%2-5 yaş) en sık görülür. Ani oksijen doygunluğu düşüşü ve yeni bir göğüs röntgeni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infiltratı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ile karakterizedir.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Priapizm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: %35'e kadar hastayı etkileyebilir ve 4 saatten uzun süren ağrılı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ereksiyon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olarak tanımlanır.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Çoklu Organ Yetmezliği (MOF): Akciğer, karaciğer ve böbrek gibi üç veya daha fazla organı etkiler.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Dalak/Karaciğer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Sekestrasyonu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İntrahepatik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Kolestaz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: Nadiren görülür.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325119" y="919096"/>
          <a:ext cx="8599805" cy="20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4774"/>
                <a:gridCol w="2073632"/>
                <a:gridCol w="1516681"/>
                <a:gridCol w="963535"/>
                <a:gridCol w="1101183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4483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Orak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hücre hastalığı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inme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göğüs sendromu,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şiddetli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9148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Hastalığın görülme sıklığı : 273/100.000 kişi/yıl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Diğer komplikasyonlar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 edilen hasta sayısı : &gt;300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240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inme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 (241)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göğüs sendromu,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şiddetli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(121)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Diğer komplikasyonlar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483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2-Orak Hücre Hastalığı (SCD), Akut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70584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52401" y="2971799"/>
            <a:ext cx="6810374" cy="174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İnme Önleme: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Kronik transfüzyon.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Akut İnme Tedavisi: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Akut nörolojik belirtilerle başvuran hastalarda acilen görüntüleme  yapılmalıdır. Yüksek klinik şüphe varsa acil transfüzyon ve RBC değişimi yapılır.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Akut Göğüs Sendromu (ACS):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Destekleyici bakım (antibiyotikler, oksijen desteği, yakın izleme) ve gerektiğinde RBC değişimi ile tedavi edilir.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Priapizm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Tedavisi: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Hidrasyon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analjezi ile başlanır; gerekirse RBC transfüzyonu yapılabilir.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RBC Değişimi: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HbS’nin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daha hızlı ve etkin bir şekilde uzaklaştırılmasını sağlar. İlk inmede, RBC değişimi ile tekrar oranı düşer (%21'e karşı %57).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TPE (</a:t>
            </a: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Plazma Değişimi):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Özellikle MOF ve diğer şiddetli komplikasyonlarda düşünülür.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İnflamatuvar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sitokinerin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akut faz proteinlerinin plazmadan uzaklaştırılmasını sağlar.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Teknik Notlar</a:t>
            </a: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Amaçlanan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HbS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seviyesini (%&lt;30) belirlemek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cihazını uygun şekilde ayarlamak önemlidir.  Hedef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hematokrit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genellikle %30 ± 3 olmalıdır.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Kararsız kan basıncı olan hastalar RBC değişimini tolere edemeyebilir.</a:t>
            </a: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6983412" y="3369180"/>
          <a:ext cx="1979613" cy="3288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320"/>
                <a:gridCol w="1197293"/>
              </a:tblGrid>
              <a:tr h="370211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613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±TPE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411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Değişken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829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Bir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kez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3641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ES/TDP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7379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Hedef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HbS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düzeyine göre değişir</a:t>
                      </a:r>
                    </a:p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306069" y="804796"/>
          <a:ext cx="8599805" cy="20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4774"/>
                <a:gridCol w="2073632"/>
                <a:gridCol w="1516681"/>
                <a:gridCol w="963535"/>
                <a:gridCol w="1101183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4483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Orak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hücre hastalığı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inme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göğüs sendromu,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şiddetli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9148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Hastalığın görülme sıklığı : 273/100.000 kişi/yıl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Diğer komplikasyonlar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 edilen hasta sayısı : &gt;300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240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inme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 (241)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göğüs sendromu,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şiddetli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(121)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Diğer komplikasyonlar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Kutanöz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 hücreli Lenfoma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85750" y="2362200"/>
            <a:ext cx="6677025" cy="3532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Mikozis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fungoides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(MF)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Sézary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sendromu (SS),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kutanöz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 hücreli lenfoma hastalarının %55 ve %5'ini oluşturur.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Tedavi ve Yönetim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Tedavi genellikle palyatiftir ve amaç semptomları hafifletmek, deri belirtilerini iyileştirmek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immünosupresyonu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 aza indirmektir.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Cilt Odaklı Tedaviler: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Topikal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mechlorethamine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beksaroten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PUVA/UVB fototerapi, lokal radyoterapi, total deri elektron ışın tedavisi.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Sistemik Tedaviler: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Retinoidler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beksaroten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ATRA), interferon-alfa, kemoterapi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metotreksat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pralatreksat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monoklonal antikorlar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alemtuzumab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brentuximab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ECP,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histon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deasetilaz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inhibitörleri, kök hücre nakli.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Yeni Terapiler: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IL-12, kontrol noktası inhibitörleri, CAR-T hücre tedavisi.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ECP: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Eritrodermik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kutanöz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 hücreli lenfoma, tedavisinde ilk basamak olarak önerilir. Remisyon sonrası bakımda kullanılır.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ECP,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lökaferez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8-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metoksipsoralen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ışık tedavisi (UVA) ve işlem görmüş hücrelerin yeniden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infüzyonunu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içerir. Tedavi,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malign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hücrelerin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apoptozunu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uyarır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monositleri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miyeloid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dendritik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hücrelere farklılaştırır.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Genel yanıt oranı: %60, Tam yanıt oranı: %14–26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1" y="774829"/>
          <a:ext cx="8730614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4671"/>
                <a:gridCol w="1990026"/>
                <a:gridCol w="1241878"/>
                <a:gridCol w="971949"/>
                <a:gridCol w="572090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Kutanöz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 hücreli lenfoma 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Eritrodermik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Char char="•"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MF: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6/1,000,000/yıl,  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SS: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1/1,000,000/yıl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eritrodermik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Eritrodermik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(64)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eritrodermik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(114)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143750" y="2400300"/>
          <a:ext cx="1800225" cy="397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416"/>
                <a:gridCol w="687809"/>
              </a:tblGrid>
              <a:tr h="288768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99710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717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Değişken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344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/2-4w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9244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5358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ayda yanıt  yoksa kesilir. </a:t>
                      </a:r>
                    </a:p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Yanıtlılarda 6-8 haftada bir 10 ay.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Eritrositozis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38125" y="2466975"/>
            <a:ext cx="6858000" cy="3532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Mutlak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eritrositoz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kırmızı kan hücresi (RBC) kitlesinin yaş ve cinsiyete özgü ortalama tahmin edilen değerin en az %25 üzerinde olması olarak tanımlanır.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PV’de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anormal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hematopoietik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kök hücre klonu,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RBC’leri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otonom bir şekilde aşırı üretir.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Sekonder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eritrositoz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doku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hipoksisine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uygunsuz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eritropoietin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(EPO) salgısına bir fizyolojik yanıt olarak ortaya çıkar ve yalnızca RBC aşırı üretimi ve artmış RBC kitlesi ile sonuçlanır. </a:t>
            </a: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PV de tedavi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flebotomi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ASA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sidoreduktif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tedaviden oluşur.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Sekonder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eritrositozda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altta yatan nedenin tedavisi tercih edilir.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Eritrositoaferez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HCT’yi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düşürerek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hiperviskoziteyi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düzeltir, mikro dolaşım kan akışını artırır ve doku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perfüzyonunu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iyileştirir.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Manuel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flebotomiden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daha verimli bir şekilde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HCT’yi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düşürür ve prosedürler arasındaki süreyi artırabilir, hedef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HCT’yi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elde etmek için gereken prosedür sayısını azaltabilir.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Şiddetli mikro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komplikasyonlar veya önemli kanama belirtileri için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eritrositoaferez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özellikle hasta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hemodinamik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olarak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instabilse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büyük hacimli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flebotomiye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alternatif olarak faydalı olabilir.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Eritrositoaferez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yüksek irtifa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polisitemisi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kronik dağcılık hastalığının yönetiminde de kullanılmıştır.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1" y="774829"/>
          <a:ext cx="8625839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762"/>
                <a:gridCol w="2622181"/>
                <a:gridCol w="1636375"/>
                <a:gridCol w="1280700"/>
                <a:gridCol w="753821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Eritrositozis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Polistemi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vera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Eritrositaferez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(EA)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:1/100.000/yıl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Sekonder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eritrositozis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Polistemi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vera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(225)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(663)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Sekonder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eritrositozis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(494)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243706" y="2486024"/>
          <a:ext cx="1662169" cy="4137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892"/>
                <a:gridCol w="928277"/>
              </a:tblGrid>
              <a:tr h="296625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10584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26416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TBV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25894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Hedef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HTC ye ulaşıncaya dek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82010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saline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95849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3-5 seans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Trombotik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Mikroanjiyopati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kompleman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aracılı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46304" y="2466975"/>
            <a:ext cx="6949821" cy="3532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aracılı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mikroanjiyopati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(CM-TMA,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atipik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üremik sendrom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aHUS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)) alternatif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sisteminin kontrolsüz aktivasyonu ile ilişkilidir.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oranları yaklaşık %25, son evre böbrek hastalığına ilerleme oranı ise yaklaşık %50'dir.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Patafizyoloji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endotelyal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hasar ile başlayan,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arteriyol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damarları tıkayan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trombosit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-fibrin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hiyalin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mikrotrömbozlarının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oluşumudur. Vakaların yaklaşık %60'ında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düzenleyicileri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faktör H,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kofaktör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proteini [MCP/CD46],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faktör I) kodlayan genlerde mutasyonları görülür.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sisteminin terminal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kaskadını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bloke eden bir anti-C5 monoklonal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antikorp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genetik mutasyonları olan/olmayan hastalarda etkilidir. CM-TMA/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aHUS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için birinci basamak tedavi olarak önerilir.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Tanı kesinleşene kadar veya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mevcut değilse, TPE veya plazma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infüzyonu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 önerilir.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Böbrek nakli,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allograftta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hastalığın nüks etme riskini taşır. Karaciğer nakli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küratif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olabilir ancak yüksek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riski taşır.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TTP dışlanana kadar TPE başlatılmalıdır. TPE, dolaşımdaki eksik/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defektif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komplement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düzenleyicilerini yeniden dengelemeyi ve mevcutsa anti-CFH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otoantikorlarını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uzaklaştırmayı hedefler.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1" y="774829"/>
          <a:ext cx="8625839" cy="1625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762"/>
                <a:gridCol w="2622181"/>
                <a:gridCol w="1636375"/>
                <a:gridCol w="1280700"/>
                <a:gridCol w="753821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kompleman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aracılı</a:t>
                      </a:r>
                      <a:endParaRPr lang="tr-TR" sz="1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Faktör H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otoantikor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:0.2-1.9/1.000.000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Kompleman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faktör gen mutasyonları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Faktör H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otoantikor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(217)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Kompleman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faktör gen mutasyonları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(206)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243706" y="2486024"/>
          <a:ext cx="1662169" cy="4137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892"/>
                <a:gridCol w="928277"/>
              </a:tblGrid>
              <a:tr h="296625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10584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26416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25894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82010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Plazma ±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95849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Trombotik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Mikroanjiyopati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ilaç ilişkili (DI-TMA)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09728" y="2871215"/>
            <a:ext cx="7095744" cy="312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DI-TMA, ilaç kullanımına bağlı olarak ortaya çıkan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mikroanjiyopatik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anemi,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trombositopeni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mikrovasküler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trombozu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ile karakterizedir.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En Sık Nedene Olan İlaçlar:</a:t>
            </a:r>
          </a:p>
          <a:p>
            <a:pPr lvl="1" algn="just">
              <a:buClr>
                <a:srgbClr val="FF0000"/>
              </a:buClr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	-Güçlü Kanıt: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Tiklopidin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klopidogrel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gemsitabin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kinin.</a:t>
            </a:r>
          </a:p>
          <a:p>
            <a:pPr lvl="1" algn="just">
              <a:buClr>
                <a:srgbClr val="FF0000"/>
              </a:buClr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	-Düşük Kanıt: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Bevacizumab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siklosporin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takrolimus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sirolimus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mitomisin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karfilzomib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	bitkisel ilaçlar.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Patogenez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İmmune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(ilaçlara karşı antikorlar)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non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immune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(doza veya sürece bağlı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endotel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toksisitesi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 nedenlerle gelişebilir.</a:t>
            </a:r>
          </a:p>
          <a:p>
            <a:pPr algn="just">
              <a:buClr>
                <a:srgbClr val="FF0000"/>
              </a:buClr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Tedavi Yaklaşımı; 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Şüpheli ilacın hemen kesilmeli, Destekleyici tedaviler başlanmalı (HD,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antihipertansifler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immune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süpresifler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Tiklopidin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kaynaklı TMA: ADAMTS13 &lt;%10, genellikle TPE’ye yanıt verir.</a:t>
            </a:r>
          </a:p>
          <a:p>
            <a:pPr lvl="2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Klopidogrel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kaynaklı TMA: Hafif belirtiler, böbrek tutulumu, genellikle TPE’ye yanıt vermez.</a:t>
            </a:r>
          </a:p>
          <a:p>
            <a:pPr lvl="2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Gemsitabin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kaynaklı TMA: Kümülatif doz bağımlı; TPE’nin faydası sınırlıdır.</a:t>
            </a:r>
          </a:p>
          <a:p>
            <a:pPr lvl="2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Kinin kaynaklı TMA: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İmmun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aracılı; TPE’nin etkisiz net değil, ancak TTP şüphesi varsa kullanılır.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:TPE’nin başarısız olduğu veya uygun olmadığı durumlarda kullanılmaktadır.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Tedavi Süresi: Hematolojik parametreler düzelene kadar devam edilir, ardından azaltılır veya kesilir.</a:t>
            </a:r>
            <a:endParaRPr lang="tr-TR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1" y="774829"/>
          <a:ext cx="8802624" cy="1960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679"/>
                <a:gridCol w="1954371"/>
                <a:gridCol w="1476646"/>
                <a:gridCol w="1155689"/>
                <a:gridCol w="680239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ilaç</a:t>
                      </a:r>
                      <a:r>
                        <a:rPr lang="tr-TR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ilişkili </a:t>
                      </a:r>
                      <a:endParaRPr lang="tr-TR" sz="1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Tiklopidin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36220">
                <a:tc rowSpan="2"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Tiklopidin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klopidogrel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: &lt;%1,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Gemsitabin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: ≤%1, Kinin: Nadiren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Klopidogrel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0980">
                <a:tc vMerge="1"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Gemsitabin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/kinin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Tiklopidin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(174)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Klopidogrel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(83)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(22)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Gemsitabin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/kinin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 (32)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07714" y="2871216"/>
          <a:ext cx="1662169" cy="366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3892"/>
                <a:gridCol w="928277"/>
              </a:tblGrid>
              <a:tr h="263109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9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4433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517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754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Plazma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1553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Trombotik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Mikroanjiyopati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Trombotik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Trombositopenik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Purpura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37160" y="1911096"/>
            <a:ext cx="7424928" cy="325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TTP,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mikroanjiyopatik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anemi (MAHA),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trombositopeni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iskemik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organ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disfonksiyonu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ile karakterizedir. Bu durum genellikle ADAMTS13 plazma aktivitesinin şiddetli eksikliği (%10’un altında) ile ilişkilidir.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Tedavi Edilmezse %90 oranında ölümcül olabilir. Tanı şüphesinden itibaren, 4-8 saat içinde tedavi başlatılmalıdır.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İmmune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TTP: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(genellikle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 ADAMTS13’e saldırır ve en yaygın formdur.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TTP: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Genetik mutasyonlara bağlı gelişir ve nadir görülür.</a:t>
            </a:r>
          </a:p>
          <a:p>
            <a:pPr algn="just">
              <a:buClr>
                <a:srgbClr val="FF0000"/>
              </a:buClr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TTP: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Basit plazma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infüzyonları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veya VWF konsantreleri ile tedavi edilir.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İmmune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TTP de tedaviler: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Plazma Değişimi (TPE): Teşhis şüphesinden hemen sonra başlatılmalıdır. Eğer TPE hemen sağlanamazsa, büyük doz plazma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infüzyonu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(25-30 mL/kg) yapılabilir.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Prednizon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(1 mg/kg/gün) veya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metilprednizolon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kısa süreli yüksek doz şeklinde uygulanabilir.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: Nüks ve refrakter vakalarda kullanılır. İlk sıra tedavide kullanıldığında nüksü önleme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mortaliteyi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azaltmada etkilidir.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Kaplazizumab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Von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Willebrand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faktörüne (VWF) bağlanarak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trombosit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kümelenmesini engelleyen bir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nanobody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.Akut atakları hızlı çözmede etkilidir.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Alternatif Tedaviler: Refrakter vakalarda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siklosporin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bortezomib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splenektomi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gibi tedaviler uygulanabilir.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TPE’nin tedavide etkili olma mekanizmaları: ADAMTS13 enzim aktivitesini artırır, Anti-ADAMTS13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otoantikorlarını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uzaklaştırır.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Trombosit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sayısı &gt;150 × 10⁹/L olana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laktat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dehidrogenaz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(LDH) seviyeleri 2-3 ardışık gün boyunca normale yaklaşana kadar günlük olarak uygulanır. Sonrasında haftada 2, haftada bir şeklinde azaltılıp kesilir. </a:t>
            </a:r>
            <a:endParaRPr lang="tr-TR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67641" y="765685"/>
          <a:ext cx="8802624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9807"/>
                <a:gridCol w="930243"/>
                <a:gridCol w="1476646"/>
                <a:gridCol w="1155689"/>
                <a:gridCol w="680239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Mikroanjiyopati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Trombotik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Trombositopenik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Purpura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(TTP)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2098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:&lt;1/100.000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 (301)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(270)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662672" y="2029968"/>
          <a:ext cx="1307211" cy="366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168"/>
                <a:gridCol w="730043"/>
              </a:tblGrid>
              <a:tr h="263109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9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4433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517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754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Plazma ±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1553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Hiperviskosite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sendromu,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Hipergamaglobulinemide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46490" y="2388636"/>
            <a:ext cx="7122057" cy="269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Kan viskozitesi,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hematokrit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hücresel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agregasyon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plazma proteinleri ve kan ile damar duvarı arasındaki etkileşimler gibi faktörlere bağlı olarak değişir.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viskositesindeki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artış, gözdeki ve diğer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mukozal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yüzeylerdeki kırılgan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endotelyumu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hasarlandırarak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-viskozite sendromunun (HVS) klinik sonuçlarına yol açar.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HVS, genellikle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Waldenström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makroglobulinemisi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(WM) olan hastaların %10 ile %30'unda, monoklonal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ilişkilidir. Ayrıca,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multiple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myelom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(MM) olan hastaların %2 ila %6’sında, monoklonal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IgG3 ile ilişkilidir.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Poliklonal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hipergammaglobulinemiye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bağlı HVS,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Sjögren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sendromu, HIV enfeksiyonu,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romatoid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artrit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lenfoproliferatif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 ve IgG4 ile ilişkili hastalıklarda bildirilmiştir.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HVS Belirtileri: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 ağrısı, baş dönmesi,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nistagmus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işitme kaybı, görme bozukluğu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retinal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kanama/ayrılma), uyuklama, koma ve nöbetler, diğer belirtiler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konjestif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kalp yetmezliği, solunum sıkıntısı, pıhtılaşma bozuklukları, anemi, yorgunluk,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anoreksiya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HVS, WM 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proteininin &gt;4 g/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dL'yi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aşması,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MM’da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monoklonal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IgA'nın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&gt;6-7 g/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monoklonal IgG3’ün &gt;4 g/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görülür.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67641" y="765685"/>
          <a:ext cx="8802624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2759"/>
                <a:gridCol w="2457291"/>
                <a:gridCol w="1476646"/>
                <a:gridCol w="1155689"/>
                <a:gridCol w="680239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Hiperviskosite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sendromu, </a:t>
                      </a:r>
                      <a:r>
                        <a:rPr lang="tr-TR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hipergamaglobulinemide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:5/100.000/yıl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Rituksimab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öncesi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için 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(46)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Rituksimab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öncesi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için 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(45)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85082" y="2487169"/>
          <a:ext cx="1500298" cy="366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55"/>
                <a:gridCol w="730043"/>
              </a:tblGrid>
              <a:tr h="263109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9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4433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517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</a:t>
                      </a:r>
                    </a:p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754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Plazma ±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1553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Hiperviskosite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sendromu,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Hipergamaglobulinemide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46490" y="2388636"/>
            <a:ext cx="7122057" cy="269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Yönetim/Tedavi: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Mevcut tedavi standardı, tanı konar konmaz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paraprotenin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çıkarılması için TPE uygulanmasıdır.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altta yatan hastalık sürecini etkilemez, TPE’den sonra sistemik kemoterapi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immünoterapi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başlatılmalıdır.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WM hastalarında,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Bendamustin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veya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deksametazon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alternatif olarak önerilmektedir. Diğer tedaviler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proteazom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inhibitörleri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bortezomib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karfilzomib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nükleozid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analogları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fludarabin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kladribin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ibrutinib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Hamile olan ve sistemik tedavi alamayan hastalar TPE için aday olabilir.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TPE, 1950'lerin sonlarından beri başarıyla kullanılmaktadır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retinopati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diğer HVS klinik belirtilerini hızla tersine çevirdiği gösterilmiştir.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%80’i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olup, serum viskozitesi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seviyeleri arttıkça hızla yükselir. TPE, her tedaviyle %20 ila %30 oranında viskoziteyi azaltır.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tedavisinden sonra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seviyesinde geçici bir artış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flare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%30 ila %70 oranında olabilir. Serum viskozitesi &gt;3.5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seviyesi &gt;4 g/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olan hastalarda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rituksimabdan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önce TPE yapılması düşünülmelidir. </a:t>
            </a:r>
          </a:p>
          <a:p>
            <a:pPr algn="just">
              <a:buClr>
                <a:srgbClr val="FF0000"/>
              </a:buClr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ilişkili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-viskozite durumunda,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IgG'nin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ekstravasküler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 konsantrasyonu nedeniyle, TPE işlemi sırasında önemli sıvı değişimleri olabilir.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67641" y="765685"/>
          <a:ext cx="8802624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2759"/>
                <a:gridCol w="2457291"/>
                <a:gridCol w="1476646"/>
                <a:gridCol w="1155689"/>
                <a:gridCol w="680239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Hiperviskosite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sendromu, </a:t>
                      </a:r>
                      <a:r>
                        <a:rPr lang="tr-TR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hipergamaglobulinemide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:5/100.000/yıl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Rituksimab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öncesi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için 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(46)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Rituksimab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öncesi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için 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(45)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85082" y="2487169"/>
          <a:ext cx="1500298" cy="366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55"/>
                <a:gridCol w="730043"/>
              </a:tblGrid>
              <a:tr h="263109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9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4433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517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</a:t>
                      </a:r>
                    </a:p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754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Plazma ±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1553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Terapotik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Aferez-Tanım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92301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411257" y="1263192"/>
            <a:ext cx="7865477" cy="5137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 algn="just">
              <a:lnSpc>
                <a:spcPct val="8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tr-TR" altLang="tr-T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alt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(hastaya tedavi amaçlı)</a:t>
            </a:r>
          </a:p>
          <a:p>
            <a:pPr marL="457200" lvl="3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Sitaferez</a:t>
            </a:r>
            <a:endParaRPr lang="tr-TR" alt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Komponent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değişimi</a:t>
            </a: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c. Plazma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immünomodülatör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tedavi</a:t>
            </a:r>
          </a:p>
          <a:p>
            <a:pPr marL="457200" indent="-457200" algn="just">
              <a:lnSpc>
                <a:spcPct val="80000"/>
              </a:lnSpc>
              <a:buClr>
                <a:srgbClr val="FF0000"/>
              </a:buClr>
              <a:buFont typeface="+mj-lt"/>
              <a:buAutoNum type="arabicPeriod"/>
            </a:pPr>
            <a:endParaRPr lang="tr-TR" alt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tr-TR" altLang="tr-T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Donör</a:t>
            </a:r>
            <a:r>
              <a:rPr lang="tr-TR" alt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aferezi</a:t>
            </a:r>
            <a:r>
              <a:rPr lang="tr-TR" alt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(Sağlıklı vericiden kan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komponenti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toplanması)</a:t>
            </a: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Plazmaferez</a:t>
            </a:r>
            <a:endParaRPr lang="tr-TR" alt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Trombositaferez</a:t>
            </a:r>
            <a:endParaRPr lang="tr-TR" alt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c.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Granülositaferez</a:t>
            </a:r>
            <a:endParaRPr lang="tr-TR" altLang="tr-TR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tr-TR" altLang="tr-T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alt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kök hücre </a:t>
            </a:r>
            <a:r>
              <a:rPr lang="tr-TR" altLang="tr-TR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aferezi</a:t>
            </a:r>
            <a:r>
              <a:rPr lang="tr-TR" alt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a. Otolog</a:t>
            </a:r>
          </a:p>
          <a:p>
            <a:pPr marL="457200" lvl="2" indent="-457200" algn="just">
              <a:lnSpc>
                <a:spcPct val="80000"/>
              </a:lnSpc>
              <a:buClr>
                <a:srgbClr val="FF0000"/>
              </a:buClr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tr-TR" altLang="tr-T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Allojeneik</a:t>
            </a:r>
            <a:endParaRPr lang="tr-TR" alt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Herediter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Hemokromatozis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46490" y="1894114"/>
            <a:ext cx="7122057" cy="318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Herediter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hemokromatozis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(HH), karaciğer, kalp, pankreas ve diğer organlarda demir birikimine yol açan bir dizi kalıtsal hastalıktır.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HFE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genindeki mutasyonlar, bağırsak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epitelindeki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derin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kript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hücrelerinde anormal demir algılamasına yol açar ve bu da vücutta bol miktarda demir bulunmasına rağmen uygun olmayan bir demir alımına neden olur.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HH'li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hastaların çoğu, amino asit 282'de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sistein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yerine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tirosin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değişikliği yapan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homozigot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tek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missense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HFE mutasyonuna sahiptir.(C282Y, tip 1A).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C282Y/H63D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(tip 1B) olan ve H63D genetik mutasyonlarda, ek durumlar olmadıkça demir aşırı birikimi göstermezler.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Daha nadir genetik nedenler arasında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hemojuvelin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(HFE2, tip 2A),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hepsidin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(HAMP, tip 2B),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transferrin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reseptör 2 (TFR2, tip 3)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ferroportin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(SLC40A1, tip 4) mutasyonları yer almaktadır.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Yönetim/Tedavi: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flebotomi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serum ferritin seviyesi yüksek (erkeklerde ≥300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/mL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premenopozal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kadınlarda ≥200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/mL) olanlarda, semptomlar veya organ hasarı olmasa dahi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flebotomi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önerilir. Genellikle,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500 mL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tam kan haftada veya iki haftada bir alınır ve serum ferritin seviyesi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mL'nin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altına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düşene kadar devam edilir.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Flebotomi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uygulamanın mümkün olmadığı durumlarda, demir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şelasyonu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alternatif bir tedavi olabilir, ancak maliyetli ve yan etkileri vardır.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Eritrositaferezi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(EA) ile, ferritin seviyesi ≤50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'ye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ulaşmak için gerekli işlem sayısı ve tedavi süresi,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flebotomiden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daha kısadır. Yan etki benzer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iekn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EA daha maliyet etkin görülmektedir.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67641" y="765685"/>
          <a:ext cx="8802624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2759"/>
                <a:gridCol w="2457291"/>
                <a:gridCol w="1476646"/>
                <a:gridCol w="1155689"/>
                <a:gridCol w="680239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Herediter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Hemakromatozis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Eritrositaferez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:1/200-400 kuzey Avrupa kökenlilerde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(146)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(233)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01106" y="1936662"/>
          <a:ext cx="1500298" cy="4548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255"/>
                <a:gridCol w="730043"/>
              </a:tblGrid>
              <a:tr h="326072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1345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98530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350-850 ml RBC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88029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1/2-3 hafta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9861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Saline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754276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Ferritin &lt;50 olana dek 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Katastrofik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Antifosfolipid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Sendromu (CAPS)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09728" y="1964267"/>
            <a:ext cx="7136892" cy="41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Antifosfolipid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sendromu (APS),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ve/veya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arteriyel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tromboz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ve/veya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obstetrik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komplikasyonlar ile karakterize edilen kazanılmış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hiperkoagülabilite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durumudur.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APS'li hastalarda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lupus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antikoagülanı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(LA) veya sürekli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antifosfolipid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 (örneğin,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antikardiyolipin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aCL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] ve/veya anti-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β2-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glikoprotein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 [anti-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β2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GPI]) bulunur.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Katastrofik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APS (CAPS)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genellikle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antiphospholipid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antikorlarına sahip hastalarda, birkaç organ sisteminde hızla gelişen birden fazla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trombozun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görüldüğü akut başlangıçlı bir durumdur. En yaygın etkilenen organlar böbrekler, akciğerler, beyin, kalp ve deri olmakla birlikte, büyük damar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trombozları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da görülebilir.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CAPS'in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optimal tedavisi bilinmemektedir çünkü bu durumun düşük insidansı nedeniyle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prospektif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çalışmalar yapılmamıştır.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Tedavi yaklaşımının 3 ana hedefi vardır:</a:t>
            </a:r>
          </a:p>
          <a:p>
            <a:pPr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Precipitan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faktörlerin tedavi edilmesi</a:t>
            </a:r>
          </a:p>
          <a:p>
            <a:pPr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-Devam eden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trombozun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engellenmesi ve kontrol altına alınması</a:t>
            </a:r>
          </a:p>
          <a:p>
            <a:pPr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-Aşırı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üretiminin baskılanması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Üçlü tedavi yaklaşımı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antikoagülasyon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TPE ve/veya IVIG).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TPE'nin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CAPS'teki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tam yarar mekanizması bilinmemekle birlikte,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antiphospholipid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tümör nekroz faktörü-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komplemanların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uzaklaştırılmasının önemli bir rol oynadığı düşünülmektedir.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574"/>
                <a:gridCol w="1928000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tr-TR" sz="1000" b="1" dirty="0" err="1" smtClean="0"/>
                        <a:t>Katastrofik</a:t>
                      </a:r>
                      <a:r>
                        <a:rPr lang="tr-TR" sz="1000" b="1" dirty="0" smtClean="0"/>
                        <a:t> </a:t>
                      </a:r>
                      <a:r>
                        <a:rPr lang="tr-TR" sz="1000" b="1" dirty="0" err="1" smtClean="0"/>
                        <a:t>Antifosfolipid</a:t>
                      </a:r>
                      <a:r>
                        <a:rPr lang="tr-TR" sz="1000" b="1" dirty="0" smtClean="0"/>
                        <a:t> Sendromu (CAPS)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5/10.000.000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100-300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 (254)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05040" y="2040466"/>
          <a:ext cx="1676400" cy="464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471"/>
                <a:gridCol w="1014929"/>
              </a:tblGrid>
              <a:tr h="321792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3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953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28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511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TDP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±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47271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3-5 gün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11-Ailesel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Hiperkolestrolemi</a:t>
            </a:r>
            <a:endParaRPr lang="tr-T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95943" y="2533435"/>
            <a:ext cx="7343192" cy="41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Ailesel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hiperkolesterolemi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(FH), erken dönem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aterosklerotik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kardiyovasküler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hastalığa yol açan genetik bir bozukluktur. Bu durum, çoğunlukla LDLR,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apoB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PCSK9 ve LDLR adaptör proteini 1 genlerinde görülen mutasyonlardan kaynaklanır.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Homozigot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FH (</a:t>
            </a: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HoFH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LDL-C &gt;500 mg/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koroner kalp hastalığı (ASKH)  erken yaşlarda (&lt;18 yaş) gelişir.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Heterozigot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FH (</a:t>
            </a: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HetFH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LDL-C &gt; 190 mg/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tedavi edilmezse 55 yaşından önce ASKH gelişir.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Yönetim/Tedavi:</a:t>
            </a: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Yaşam tarzı değişikliği, diyet kısıtlamaları ve ilaç tedavisi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Statinler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ezetimib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bempedoik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asit ve PCSK9 inhibitörleri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residüel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LDLR aktivitesi olan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HetFH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hastalarında etkilidir).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HoFH'de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lomitapide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evinacumab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ek olarak kullanılabilir.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Lipid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aferesi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(LA),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LDL-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C'yi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etkili bir şekilde azaltır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kardiyovasküler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sonuçları iyileştirir:.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HoFH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hastaları,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LA'dan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lipoprotein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seviyelerini düşürmek,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miyokardiyal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kan akışını iyileştirmek ve koroner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aterosklerozu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stabilize etmek için fayda sağlar.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TPE, 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seçici LA sistemleri nedeniyle daha az kullanılmaktadır, ancak belirli LA sistemleri mevcut değilse ya da küçük çocuklarda tercih edilebilir.</a:t>
            </a:r>
          </a:p>
          <a:p>
            <a:pPr algn="just">
              <a:buClr>
                <a:srgbClr val="FF0000"/>
              </a:buClr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Seçici LA Sistemleri: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Seçici LA sistemleri, tek bir seanstan sonra LDL-C seviyelerini %60-70 azaltır.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Angiotensin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dönüştürücü enzim inhibitörleri,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Adsorpsiyon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tabanlı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LA'lar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ile kesin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kontrendikedir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çünkü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bradikinin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üretimini artırarak sıklıkla derin hipotansiyona yol açabilir.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574"/>
                <a:gridCol w="1928000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tr-TR" sz="1000" b="1" dirty="0" smtClean="0"/>
                        <a:t>Ailesel</a:t>
                      </a:r>
                      <a:r>
                        <a:rPr lang="tr-TR" sz="1000" b="1" baseline="0" dirty="0" smtClean="0"/>
                        <a:t> </a:t>
                      </a:r>
                      <a:r>
                        <a:rPr lang="tr-TR" sz="1000" b="1" baseline="0" dirty="0" err="1" smtClean="0"/>
                        <a:t>hiperkolestrolemi</a:t>
                      </a:r>
                      <a:endParaRPr lang="tr-TR" sz="1000" b="1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Homozigot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Lipid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aferez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(LA)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heterozigotluk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1/200-300;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homozigotluk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1-6/1.000.000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Heterozigot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10484">
                <a:tc vMerge="1">
                  <a:txBody>
                    <a:bodyPr/>
                    <a:lstStyle/>
                    <a:p>
                      <a:endParaRPr lang="tr-TR" sz="1000" b="1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Tüm hastalar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(406)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(671)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(10)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 (62)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557796" y="2588989"/>
          <a:ext cx="1464906" cy="4107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911"/>
                <a:gridCol w="394200"/>
                <a:gridCol w="413795"/>
              </a:tblGrid>
              <a:tr h="234188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055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7328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Değişken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4760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1499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80377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LDL&lt;120mg/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dl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olana dek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Fokal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Segmental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Glomerulonefrit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(FSGS)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95943" y="3107093"/>
            <a:ext cx="6802016" cy="3614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FSGS, primer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podosit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hasarı ile karakterize edilen "klinik" bir hastalıktır. FSGS vakalarının çoğunluğu (%80)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idiyopatiktir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Diğer nedenler arasında, belirli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podosit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genlerinde mutasyonlar, ilaç kaynaklı durumlar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hemodinamik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adaptasyon yanıtları yer alır.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Yönetim/Tedavi: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Primer FSGS gelişen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nefrotik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sendrom (günlük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proteinüri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&gt;3 g) hastaları, ilk basamak tedavi olarak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kortikosteroidlerle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tedavi edilir, ardından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kalsinörin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inhibitörleri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kullanılır.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Önceki tedaviler başarısız olmuşsa,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düşünülebilir.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Sekonder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FSGS’de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altta yatan neden tedavi edilmelidir. </a:t>
            </a:r>
          </a:p>
          <a:p>
            <a:pPr algn="just">
              <a:buClr>
                <a:srgbClr val="FF0000"/>
              </a:buClr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Nüks eden FSGS tedavisinin ana hedefi,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proteinüriyi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tam veya kısmi remisyona ulaştırmak ve erken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allograft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kaybını önlemektir. TPE veya IA, nüks eden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FSGS'de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ilk basamak tedavi olup, çocuklarda ve yetişkinlerde &gt;%50 remisyon sağlar.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FSGS’de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LA kullanımı,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nefrotik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sendromda bozulmuş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lipid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metabolizmasının,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hiperkolesterolemiyi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tetikleyerek,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podosit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fonksiyonlarını etkileyen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lipotoksik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bir ortam yarattığı hipotezine dayanmaktadır.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574"/>
                <a:gridCol w="1928000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tr-TR" sz="1000" b="1" dirty="0" err="1" smtClean="0"/>
                        <a:t>Fokal</a:t>
                      </a:r>
                      <a:r>
                        <a:rPr lang="tr-TR" sz="1000" b="1" baseline="0" dirty="0" smtClean="0"/>
                        <a:t> </a:t>
                      </a:r>
                      <a:r>
                        <a:rPr lang="tr-TR" sz="1000" b="1" baseline="0" dirty="0" err="1" smtClean="0"/>
                        <a:t>segmental</a:t>
                      </a:r>
                      <a:r>
                        <a:rPr lang="tr-TR" sz="1000" b="1" baseline="0" dirty="0" smtClean="0"/>
                        <a:t> </a:t>
                      </a:r>
                      <a:r>
                        <a:rPr lang="tr-TR" sz="1000" b="1" baseline="0" dirty="0" err="1" smtClean="0"/>
                        <a:t>glomerulonefrit</a:t>
                      </a:r>
                      <a:r>
                        <a:rPr lang="tr-TR" sz="1000" b="1" baseline="0" dirty="0" smtClean="0"/>
                        <a:t> </a:t>
                      </a:r>
                      <a:endParaRPr lang="tr-TR" sz="1000" b="1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Börek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nakilli hastada nüks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1/1.000.000/yıl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Tüm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durumlar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10484">
                <a:tc vMerge="1">
                  <a:txBody>
                    <a:bodyPr/>
                    <a:lstStyle/>
                    <a:p>
                      <a:endParaRPr lang="tr-TR" sz="1000" b="1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Steroid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refrakter,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native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böbrek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Börek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nakilli hastada nüks                               TPE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 (46)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(70)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Tüm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durumlar                                                    LA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(23)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(145)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Steroid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refrakter,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native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böbrek                        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(54)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 (4)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100595" y="3116632"/>
          <a:ext cx="1884783" cy="3515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853"/>
                <a:gridCol w="550660"/>
                <a:gridCol w="415135"/>
                <a:gridCol w="415135"/>
              </a:tblGrid>
              <a:tr h="211935">
                <a:tc gridSpan="4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4439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LA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0931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120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 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520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1107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13-Böbrek Nakli, ABO uyumlu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53610" y="2658360"/>
            <a:ext cx="6802016" cy="3614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HLA antikorları, bir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donör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HLA antijen türüne karşı tamamlayıcı olduğunda,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donör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spesifik antikorlar (DSA) olarak adlandırılır. Antikor aracılı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rejeksiyon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(AMR), HLA DSA veya HLA dışı antikorlar nedeniyle erken ve geç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alogreft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hasarının önde gelen bir nedenidir.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HLA DSA ve yüksek panel reaktif antikor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cPRA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 skoru olan hastalar, HLA uyumlu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donörler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bulmada zorlanmaktadır.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HLA DSA olan hastalarda canlıdan nakil yapılacak ise nakil öncesi de-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tedavileri ile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greft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sağkalımı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artırılmaktadır. Kadavra nakillerinin süresi belirlenemediği için öncesinde de-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yapmak pek mümkün değildir.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profilaksi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rejimleri genellikle IVIG, TPE/IA,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rituximab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ek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immünosupresyonu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içerir ve antikor seviyelerini düşürmeyi amaçlar.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AMR’de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DSA ve HLA dışı antikorlar TPE, DFPP ve IA ile uzaklaştırılabilir.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TPE içeren mevcut tedavi rejimlerinde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greft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sağkalım oranları %70 ile %80 arasında değişmektedir (TPE, IVIG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rituximab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içeren raporlarda ise %90).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Perioperatif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TPE/IA,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immünosupresif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ilaçlarla birlikte kullanılarak HLA ve HLA dışı antikor seviyelerini kabul edilebilir klinik bir eşik değere düşürmek için kullanılabilir. TPE, nakil öncesinde ve sonrasında yapılır ve AMR gelişirse tekrar başlatılır. 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574"/>
                <a:gridCol w="1928000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Böbrek nakli, ABO uyumlu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 Antikor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aracılı %10,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Desensitizasyonla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%40,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HLA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sensitizasyon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%30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canlı verici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(61)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(507)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canlı verici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(583)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032862" y="2701766"/>
          <a:ext cx="1916405" cy="3620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5670"/>
                <a:gridCol w="1000735"/>
              </a:tblGrid>
              <a:tr h="211935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4439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0931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120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 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520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1107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Nakil öncesi 5-6 seans, nakil sonrası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bbörek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fonksiyonlarına göre değişir.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AMR gelişince Yanıta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14-Böbrek Nakli, ABO uyumsuz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53610" y="2599094"/>
            <a:ext cx="6802016" cy="3614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Böbrek nakli için uyumlu döner eksikliği nedeniyle kan grubu uyumsuz nakiller artmaktadır.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Major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rastgele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donör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-alıcı çiftlerinin %35'inde mevcuttur.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yapılmadan, bu antikorlar şiddetli AMR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hiperakut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rejeksiyona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neden olarak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alogreft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kaybına yol açabilir.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Optimum bir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rejimi, dolaşımdaki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izoaglutininlere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rağmen uzun vadeli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greft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fonksiyonunun ve histolojisinin korunmasına veya muhafaza edilmesine olanak tanırken, enfeksiyonla ilişkili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immünosupresyon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risklerini dengelemeyi sağlar.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Postoperatif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dönemde, özellikle ilk ay içinde, yükselmiş anti-A, B veya A,B (A/B) antikorları ile birlikte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greft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disfonksiyonu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görülebilir ve bu durum ek tedavi gerektirebilir.</a:t>
            </a:r>
          </a:p>
          <a:p>
            <a:pPr algn="just">
              <a:buClr>
                <a:srgbClr val="FF0000"/>
              </a:buClr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FF0000"/>
              </a:buClr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Protokoller değişiklik gösterebilir, ancak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böbrek nakilleri için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genellikle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rituximab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-nakil B hücresi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depletesyonu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anti-A veya anti-B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izoaglutininlerinin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(TPE, IA veya DFPP) ile uzaklaştırılması, IVIG ve değişken peri-nakil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immünosupresif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ilaçların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tacrolimus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MMF,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prednizon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ATG,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siklosporin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basiliximab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daclizumab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everolimus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bortezomib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 kombinasyonunu içerir.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Yayınlar,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ABO uyumlu böbrek nakillerinin karşılaştırılabilir sonuçlar gösterdiğini ve bunun gelişmiş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desensitizasyon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stratejilerinin bir sonucu olabileceğini belirtmektedir.</a:t>
            </a:r>
            <a:endParaRPr lang="tr-TR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574"/>
                <a:gridCol w="1928000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Böbrek nakli, ABO uyumlu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profilaksi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canlı verici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 nadir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 (4814)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078132" y="2701766"/>
          <a:ext cx="1871134" cy="3515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336"/>
                <a:gridCol w="641899"/>
                <a:gridCol w="641899"/>
              </a:tblGrid>
              <a:tr h="211935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4439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0931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1,5-2.5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9120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 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520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1107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Nakil öncesi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antikor düzeylerine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15-Anti-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Glomerular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Basement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(Anti-GBM) Hastalığı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37160" y="2603493"/>
            <a:ext cx="7059168" cy="379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Anti-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glomerular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basement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(anti-GBM) hastalığı,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glomerüler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ve/veya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pulmoner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kapillerlerde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küçük damar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vasküliti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anti-GBM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birikimi ile tanımlanır. Bu durum genellikle hızlı ilerleyen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glomerülonefrit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(RPGN) ile kendini gösterir.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Anti-GBM Antikorları: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Tip IV kollajenin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α3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zincirinin kollajen dışı alanına yöneliktir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kompleman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kaskadını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aktive ederek doku hasarına neden olur. Yeni antijenler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peroksidaz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miyeloperoksidaza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benzer)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laminin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-521 (olgun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GBM'nin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 bileşeni).</a:t>
            </a:r>
          </a:p>
          <a:p>
            <a:pPr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Tedavi ve Yönetim Yaklaşımı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±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Plazma Değişimi (TPE):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Antikorların hızlı bir şekilde temizler.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Hastane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Oranı: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7.7/100 yatış. &gt;70 yaş,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sepsis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solunum yetmezliği, dolaşım yetmezliği, böbrek ve karaciğer yetmezliği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mortaliteyi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artırır.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ile, Anti-GBM antikorlarının hızlı temizlenmesi ile böbrek yetmezliği ve/veya ölüm oranları düşer.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İmmün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Adsorpsiyon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(IA)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Çift Filtreden Geçen Plazma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Filtrasyonu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(DFPP):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Küçük serilerde anti-GBM antikorlarının etkin şekilde uzaklaştırıldığı gösterilmiştir. Klinik fayda TPE ile benzerdir, ancak karşılaştırmalı RCT bulunmamaktadır.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tr-TR" sz="1000" b="1" dirty="0" smtClean="0"/>
                        <a:t>Anti-GBM Hastalığı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Diffüz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alveolar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hemoraji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(DAH)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/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Dializ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bağımsız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51126">
                <a:tc>
                  <a:txBody>
                    <a:bodyPr/>
                    <a:lstStyle/>
                    <a:p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Dializ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bağımlı, DAH yok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10/1.000.000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&gt;300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49923" y="2578608"/>
          <a:ext cx="1643605" cy="3996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256"/>
                <a:gridCol w="889349"/>
              </a:tblGrid>
              <a:tr h="325378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0844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476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2044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1301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Albumin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 DAH var ise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4399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10-20 seans,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DAH devam ederse uzatılır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16-Wilson Hastalığı,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fulminan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64160" y="2205560"/>
            <a:ext cx="7059168" cy="379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Wilson hastalığı, ATP7B genindeki mutasyon sonucu gelişen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otozomal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resesif genetik bir hastalıktır.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 gen, bakır taşıyan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ATPaz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proteinini kodlar ve bakırın safra yoluyla atılmasını engeller, bu da bakırın karaciğer, beyin, kornea ve böbrekte birikmesine yol açar.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Birçok organ sistemini tutar ve tek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küratif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 karaciğer naklidir. 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Düşük bakırlı diyetler, çinko asetat,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şelesyan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penisillamin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trientin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Hastaları stabilize etmek için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hemofiltrasyon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albümin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dializi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Moleküler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Adsorbanlar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Geri Dönüşüm Sistemi (MARS).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TPE, dolaşımdan önemli miktarda bakırın hızlı bir şekilde uzaklaştırılmasında faydalıdır; her TPE tedavisinde ortalama 20 mg bakır uzaklaştırılır. Azalmış serum bakır seviyeleri,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hemolizi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azalır, böbrek yetmezliğinin ilerlemesini önler ve klinik stabilizasyon sağlar.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ayrıca büyük moleküler ağırlıklı toksinleri (aromatik amino asitler, amonyak,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endotoksinler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ve karaciğer komasına neden olabilecek diğer faktörleri de uzaklaştırabilir.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karaciğer nakline köprü tedavisi olarak kullanılmaktadır.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tr-TR" sz="1000" dirty="0" smtClean="0"/>
                        <a:t>Wilson Hastalığı, </a:t>
                      </a:r>
                      <a:r>
                        <a:rPr lang="tr-TR" sz="1000" dirty="0" err="1" smtClean="0"/>
                        <a:t>fulminan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/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09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1/30.000-40.000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&lt;100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(37)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501467" y="2091268"/>
          <a:ext cx="1492061" cy="4483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712"/>
                <a:gridCol w="807349"/>
              </a:tblGrid>
              <a:tr h="365060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045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168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4489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8777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8351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3-5 seans günlük, sonra gün aşırı.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Kliniğe göre karar verilir.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17-Karaciğer Nakli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64160" y="3421380"/>
            <a:ext cx="6799580" cy="2580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ABO uyumsuz (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 karaciğer nakilleri, hem canlı (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segmental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 (LDLT) hem de kadavra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donörlerden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(DDLT) giderek daha sık yapılmaktadır.</a:t>
            </a:r>
          </a:p>
          <a:p>
            <a:pPr algn="just">
              <a:buFont typeface="Arial" pitchFamily="34" charset="0"/>
              <a:buChar char="•"/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DDLT durumunda, yüksek anti-A ve anti-B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izoagglutin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titerlerine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sahip hastalarda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hiperakut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/akut AMR önlenmesi için, TPE nakil öncesinde veya nakil öncesi ve sonrasında uygulanır.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; TPE, IVIG,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ile kombine</a:t>
            </a:r>
          </a:p>
          <a:p>
            <a:pPr algn="just">
              <a:buFont typeface="Arial" pitchFamily="34" charset="0"/>
              <a:buChar char="•"/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TPE ve ECP,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nakillerde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desensitizasyonda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AMR’un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önelnmesi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 tedavisinde kullanılabilir.</a:t>
            </a:r>
          </a:p>
          <a:p>
            <a:pPr algn="just">
              <a:buFont typeface="Arial" pitchFamily="34" charset="0"/>
              <a:buChar char="•"/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DDLT'de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TPE prosedürleri, bir kadavra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allogrefti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belirlendikten sonra acil durumda sıklıkla kullanılmaktadır, bu da TPE etkinliğini değerlendirmeyi zorlaştırmaktadır. </a:t>
            </a:r>
          </a:p>
          <a:p>
            <a:pPr algn="just"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Kronik AMR için, TPE,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IVIG,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bortezomib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diğer monoklonal antikorlar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bir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kalkineurin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inhibitörü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mykofenolat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mofetil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gibi standart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immünosupresif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ilaçlarla birlikte kullanılmaktadır.</a:t>
            </a:r>
          </a:p>
          <a:p>
            <a:pPr algn="just"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ECP; 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CNI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toksisitesine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yüksek risk taşıyan hastalarda, geleneksel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immünosupresyonun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geç bir aşamada başlatılmasına olanak tanıyarak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rejeksiyon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profilaksisi olarak nakil sonrası erken dönemde kullanılabilir. </a:t>
            </a:r>
          </a:p>
          <a:p>
            <a:pPr algn="just"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ECP,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ABOi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karaciğer nakli durumunda,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AMR'yi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önlemek amacıyla da kullanılmıştır.</a:t>
            </a:r>
          </a:p>
          <a:p>
            <a:pPr algn="just"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ECP, HCV pozitif ve biyopsi ile kanıtlanmış AMR olan hastalarda,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antiviral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tedavi ile birlikte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immünosupresyonu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azaltmak için de kullanılmaktadır.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2481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461"/>
                <a:gridCol w="3482340"/>
                <a:gridCol w="854790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Karaciğer nakli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000" dirty="0">
                          <a:latin typeface="Times New Roman" pitchFamily="18" charset="0"/>
                          <a:cs typeface="Times New Roman" pitchFamily="18" charset="0"/>
                        </a:rPr>
                        <a:t>Desensitizasyon, ABO </a:t>
                      </a:r>
                      <a:r>
                        <a:rPr lang="es-E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uyumsuz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ABOi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es-E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s-ES" sz="1000" dirty="0">
                          <a:latin typeface="Times New Roman" pitchFamily="18" charset="0"/>
                          <a:cs typeface="Times New Roman" pitchFamily="18" charset="0"/>
                        </a:rPr>
                        <a:t>canlı </a:t>
                      </a:r>
                      <a:r>
                        <a:rPr lang="es-E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verici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(LDLT)</a:t>
                      </a:r>
                      <a:endParaRPr lang="es-E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0971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nadir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ABO uyumsuz, kadavra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verici(DDLT)/AMR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46663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Antikor aracılı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rejeksiyon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(AMR)/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İmmunsupresyon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bırakılması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09715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ABO uyumsuz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09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&lt;100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es-ES" sz="1000" dirty="0">
                          <a:latin typeface="Times New Roman" pitchFamily="18" charset="0"/>
                          <a:cs typeface="Times New Roman" pitchFamily="18" charset="0"/>
                        </a:rPr>
                        <a:t>Desensitizasyon, </a:t>
                      </a:r>
                      <a:r>
                        <a:rPr lang="es-E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ABO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 LDLT---TPE</a:t>
                      </a:r>
                      <a:endParaRPr lang="es-ES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&gt;10(&gt;200)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ABOi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DDLT/MR---TPE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(116)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AMR/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İmmunsupresyon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bırakılması---ECP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(457)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Desensitizasyon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ABOi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---ECP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(31)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07580" y="3363347"/>
          <a:ext cx="1775461" cy="3350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60"/>
                <a:gridCol w="539446"/>
                <a:gridCol w="687355"/>
              </a:tblGrid>
              <a:tr h="235051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195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195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Değişken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971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1/gün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1/w</a:t>
                      </a:r>
                    </a:p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veya 1/2-8w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2268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9564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Hedef ABO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izoaglutinin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tiresinegöre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18-Akut Karaciğer Yetmezliği ve Gebelikte Akut Yağlı Karaciğer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46259" y="2976880"/>
            <a:ext cx="8611661" cy="2447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Akut Karaciğer Yetmezliği (AKY):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Sağlıklı bir karaciğerde veya kronik karaciğer hastalığı (akut-kronik karaciğer yetmezliği) zemininde ortaya çıkar. </a:t>
            </a: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Parasetamol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toksisitesi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viral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hepatit,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hepatotoksinler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hepatit,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Budd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Chiari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sendromu, ısı çarpması,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neoplastik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infiltrasyonu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b="1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Oranı: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%50-90 (organ yetmezliği,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ensefalopati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koagülopati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). Karaciğer nakli (KN),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sağkalımı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önemli ölçüde artırır.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</a:pP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Gebelikte Akut Yağlı Karaciğer (GAYK):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Fetal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plesental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ünite bozukluğu nedeniyle yağ asidi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metabolitlerinin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birikimi, anne karaciğerinde nekroza yol açar. 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b="1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Böbrek yetmezliğiyle birleştiğinde %26.Acil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obstetrik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bir durum, HELLP sendromundan ayırt edilmelidir.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40" y="899161"/>
          <a:ext cx="8544559" cy="1994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120"/>
                <a:gridCol w="1396915"/>
                <a:gridCol w="2087965"/>
                <a:gridCol w="846601"/>
                <a:gridCol w="629047"/>
                <a:gridCol w="718911"/>
              </a:tblGrid>
              <a:tr h="25678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7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Karaciğer Yetmezliği*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Nakle gidecek yada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kc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 yenilenme beklenen hastalarda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TPE-HV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59"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Gebelikte Akut Yağlı Karaciğer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74368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>
                          <a:latin typeface="Times New Roman" pitchFamily="18" charset="0"/>
                          <a:cs typeface="Times New Roman" pitchFamily="18" charset="0"/>
                        </a:rPr>
                        <a:t>Prosedür</a:t>
                      </a:r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Karaciğer Yetmezliği*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TPE-HV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 (183)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 (52)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 (71)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2 (160)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3 (212)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anchor="ctr"/>
                </a:tc>
              </a:tr>
              <a:tr h="144491"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Gebelikte Akut Yağlı Karaciğer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11 (170)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8 (9)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Terapotik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Aferez-Tanım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92301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411257" y="1026176"/>
            <a:ext cx="4933741" cy="5374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Clr>
                <a:srgbClr val="FF0000"/>
              </a:buClr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Plazmaferez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hastanın plazmasının filtreden geçirilerek plazma içerisindeki istenmeyen maddelerin plazmadan uzaklaştırılması işlemidir </a:t>
            </a:r>
          </a:p>
          <a:p>
            <a:pPr lvl="0" algn="just">
              <a:buClr>
                <a:srgbClr val="FF0000"/>
              </a:buClr>
              <a:buFont typeface="Wingdings" pitchFamily="2" charset="2"/>
              <a:buChar char="§"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Plazma Değişimi (TPE)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: Hasta plazmasının uzaklaştırılmasını ve yerine allojenik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lazma konularak değişim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yapılmasıdır. </a:t>
            </a:r>
          </a:p>
          <a:p>
            <a:pPr algn="just">
              <a:buClr>
                <a:srgbClr val="FF0000"/>
              </a:buClr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Sitaferez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Hemapheresis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: Anormal kan hücrelerinin, örneğin orak hücreli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eritrositlerin,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seçici olarak uzaklaştırılması anlamına gelir. Eğer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sitaferez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eritrositlerin 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uzaklaştırılması veya konsantrasyonunun azaltılması için yapılırsa, buna </a:t>
            </a:r>
            <a:r>
              <a:rPr lang="tr-TR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eritrositaferez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veya RBC değişimi denir. Eğer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sitaferez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trombositoz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için yapılırsa, buna </a:t>
            </a:r>
            <a:r>
              <a:rPr lang="tr-TR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trombositoaferez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denir. Eğer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lökositoz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için yapılırsa, buna </a:t>
            </a:r>
            <a:r>
              <a:rPr lang="tr-TR" sz="1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lökositoaferez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  <p:pic>
        <p:nvPicPr>
          <p:cNvPr id="5" name="Picture 2" descr="Slayt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1" y="1390650"/>
            <a:ext cx="3033578" cy="45434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18-Akut Karaciğer Yetmezliği ve Gebelikte Akut Yağlı Karaciğer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56420" y="960699"/>
            <a:ext cx="6174932" cy="487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Güncel Yönetim/Tedavi: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Akut Karaciğer Yetmezliği (AKY):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Standart tedavi: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Destekleyici bakım, iyileşme ya da karaciğer nakli (KN) için bir köprü görevi görür.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Alternatif destek sistemleri:</a:t>
            </a:r>
          </a:p>
          <a:p>
            <a:pPr marL="342900" indent="-342900" algn="just">
              <a:buClr>
                <a:srgbClr val="FF0000"/>
              </a:buClr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-Hücre bazlı sistemler: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Biyoyapay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karaciğer,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ekstrakorporeal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tam karaciğer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perfüzyonu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karaciğer destek cihazları.</a:t>
            </a:r>
          </a:p>
          <a:p>
            <a:pPr marL="342900" indent="-342900" algn="just">
              <a:buClr>
                <a:srgbClr val="FF0000"/>
              </a:buClr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	-Hücre bazlı olmayan sistemler: TPE, albümin diyalizi, moleküler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adsorban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sirkülasyon sistemi (MARS),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fraksiyone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plazma ayrıştırma, tek geçişli albümin diyalizi.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Gebelikte Akut Yağlı Karaciğer (GAYK):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En kısa sürede doğum gerçekleştirilmelidir.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err="1" smtClean="0">
                <a:latin typeface="Times New Roman" pitchFamily="18" charset="0"/>
                <a:cs typeface="Times New Roman" pitchFamily="18" charset="0"/>
              </a:rPr>
              <a:t>AKY’nde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Aferez İçin Gerekçeler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TPE'nin rolü: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Albumine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bağlı ve serbest toksinleri temizler (ör. aromatik amino asitler, amonyak,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endotoksinler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), Organ yetmezliği,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hepatik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ensefalopati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 sistemik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vasküler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direnç azalmasına neden olan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mediatörleri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 hasar ilişkili moleküler desenleri (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DAMPs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 temizler.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Kanıtlar: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TPE-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HV'nin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standart tedaviye eklenmesiyle hastane taburculuğuna kadar karaciğer nakli gerektirmeyen sağkalım oranı artmıştır (%59'a karşı %48; </a:t>
            </a:r>
            <a:r>
              <a:rPr lang="tr-TR" sz="1200" i="1" dirty="0" smtClean="0">
                <a:latin typeface="Times New Roman" pitchFamily="18" charset="0"/>
                <a:cs typeface="Times New Roman" pitchFamily="18" charset="0"/>
              </a:rPr>
              <a:t>P &lt; .001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TPE,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sitokin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seviyelerini düşürerek ve sistemik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yanıtı azaltarak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hemodinamik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iyileşmeler sağlamıştır.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Kombinasyon tedavileri: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TPE + sürekli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renal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replasman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tedavisi (CRRT), TPE +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hemofiltrasyon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veya MARS + CRRT gibi kombinasyonlar kullanılmaktadır.</a:t>
            </a: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Teknik Notlar: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Sitrat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kaynaklı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hipokalsemiyi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önlemek için kan:ACD-A oranı ayarlanmalı ya da kalsiyum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infüzyonu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yapılmalıdır.</a:t>
            </a:r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6620718" y="931708"/>
          <a:ext cx="2364443" cy="561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435"/>
                <a:gridCol w="596152"/>
                <a:gridCol w="470146"/>
                <a:gridCol w="738710"/>
              </a:tblGrid>
              <a:tr h="244808">
                <a:tc gridSpan="4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62300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AKY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GAYK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8454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TPE-HV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0677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8-12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710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2901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Plazma ±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Plazma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02917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Nakle yada iyileşen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kadar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Doğum sonu durum düzelene kadar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Myastenia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Graves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64160" y="2390775"/>
            <a:ext cx="7059168" cy="3611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Miyastenia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gravis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(MG);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nöromusküler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kavşağındaki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asetilkolin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reseptörleri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AChR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), kas spesifik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kinaz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MuSK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ipoprotein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reseptörü ile ilişkili protein 4,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titin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agrin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ryanodin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reseptörleri spesifik antikorların oluşturduğu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otoimmun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bir hastalıktır.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Mevcut yönetim/</a:t>
            </a: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tr-TR" sz="1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Asetilkolinesteraz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inhibitörleri,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timektomi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AChR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-pozitif),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immünosupresyon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glukokortikoidler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azatiyoprin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mykofenolat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mofetil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siklosporin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Rituximab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MuSK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-pozitif), yeni nesil tedaviler (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ravulizumab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efgartigimod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AChR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-pozitif yetişkinlerde)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Aferez (TPE, DFPP veya IA),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otoantikor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seviyelerinin hızlı bir şekilde azaltılmasını sağlayarak semptomlarda saatler içinde hızla iyileşme sağlayabilir. Ancak, bu etkiler genellikle 3-6 hafta sürer,  MG aktivitesinin uzun süreli kontrolü için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immünosupresyon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başlanmalıdır.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Aferes</a:t>
            </a:r>
            <a:r>
              <a:rPr lang="tr-TR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300" b="1" dirty="0" err="1" smtClean="0">
                <a:latin typeface="Times New Roman" pitchFamily="18" charset="0"/>
                <a:cs typeface="Times New Roman" pitchFamily="18" charset="0"/>
              </a:rPr>
              <a:t>endikasyonları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miyastenik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kriz, şiddetli MG alevlenmeleri (özellikle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bulber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semptomlar) ve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timektomi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klinik stabilizasyon.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Tedaviye dirençli MG vakalarında, TPE veya IA uzun süreli yönetim seçenekleri olabilir.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TPE ve IVIG, akut MG tedavisinde eşit derecede etkili kabul edilir. Çalışmalar, TPE'nin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ventilatör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süresini kısaltabileceğini, </a:t>
            </a:r>
            <a:r>
              <a:rPr lang="tr-TR" sz="1300" dirty="0" err="1" smtClean="0">
                <a:latin typeface="Times New Roman" pitchFamily="18" charset="0"/>
                <a:cs typeface="Times New Roman" pitchFamily="18" charset="0"/>
              </a:rPr>
              <a:t>IVIG'nin</a:t>
            </a: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 ise genel hastanede yatış süresini kısaltabileceğini göstermektedir.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300" dirty="0" smtClean="0">
                <a:latin typeface="Times New Roman" pitchFamily="18" charset="0"/>
                <a:cs typeface="Times New Roman" pitchFamily="18" charset="0"/>
              </a:rPr>
              <a:t>IA veya DFPP, TPE ile benzer etkinlik göstermektedir.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1483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tr-TR" sz="1000" dirty="0" smtClean="0"/>
                        <a:t>Wilson Hastalığı, </a:t>
                      </a:r>
                      <a:r>
                        <a:rPr lang="tr-TR" sz="1000" dirty="0" err="1" smtClean="0"/>
                        <a:t>fulminan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kısa dönem tedavi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/>
                        <a:t>TPE/DFPP/IA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7-23/1.000.000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Uzun dönem tedavi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/>
                        <a:t>TPE/DFPP/IA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097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&gt;100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(434)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(561)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(19)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(131)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81875" y="2476500"/>
          <a:ext cx="1635168" cy="4099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74"/>
                <a:gridCol w="515906"/>
                <a:gridCol w="126060"/>
                <a:gridCol w="464528"/>
              </a:tblGrid>
              <a:tr h="333692">
                <a:tc gridSpan="3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</a:tr>
              <a:tr h="52143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9459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2-2.5 litre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4651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Akut atakta 3-6 seans/10-14 gün,</a:t>
                      </a:r>
                    </a:p>
                    <a:p>
                      <a:pPr algn="just"/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Kronik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tedaviede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1/1w-2w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2867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7322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Kliniğe göre karar verilir.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20-Akut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İnflamatuvar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Poliradikülonöropati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(AIDP)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07219" y="2387600"/>
            <a:ext cx="8479581" cy="364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Guillain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Barré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sendromu (GBS), genellikle simetrik, yukarı doğru ilerleyen ve paraliziye neden olan akut bir bozukluktur.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Akut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inflamatuvar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poliradikülonöropati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(AIDP), GBS vakalarının %90’ını oluşturur ve hem motor hem de duyusal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sinirleri etkileyen akut, ilerleyici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paralitik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 hastalıktır.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GBS’nin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diğer alt türleri ise şu şekilde sınıflandırılır: Akut motor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aksonal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(AMAN), Akut motor-duyusal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aksonal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(AMSAN), Miller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Fisher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sendromu, Akut otonom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Prognoz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Hastaların yarısı bir yıl sonunda ciddi şekilde engelli kalabilir.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oranı %3 ila %5 arasındadır.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Patogenez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GBS genellikle enfeksiyon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sistemi uyaran başka bir tetikleyici sonrasında,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sinirler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spinal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köklere yönelik anormal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yanıtı tetikler.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Campylobacter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jejuni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enfeksiyonu ile ilişki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Zika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virüsü salgınları sırasında GBS insidansındaki artış göz önüne alındığında, bozukluğun gelişimindeki ana mekanizmalardan biridir.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AMAN ve Miller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Fisher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sendromu alt türlerinde,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gangliozidlere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özellikle GM1 ve GD1aya karşı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rol oynamaktadır.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325120" y="909320"/>
          <a:ext cx="8473440" cy="1235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336"/>
                <a:gridCol w="1389769"/>
                <a:gridCol w="1856482"/>
                <a:gridCol w="871198"/>
                <a:gridCol w="995655"/>
              </a:tblGrid>
              <a:tr h="287836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7551">
                <a:tc>
                  <a:txBody>
                    <a:bodyPr/>
                    <a:lstStyle/>
                    <a:p>
                      <a:r>
                        <a:rPr lang="tr-TR" sz="1000" b="1" dirty="0" smtClean="0"/>
                        <a:t>Akut </a:t>
                      </a:r>
                      <a:r>
                        <a:rPr lang="tr-TR" sz="1000" b="1" dirty="0" err="1" smtClean="0"/>
                        <a:t>İnflamatuvar</a:t>
                      </a:r>
                      <a:r>
                        <a:rPr lang="tr-TR" sz="1000" b="1" dirty="0" smtClean="0"/>
                        <a:t> </a:t>
                      </a:r>
                      <a:r>
                        <a:rPr lang="tr-TR" sz="1000" b="1" dirty="0" err="1" smtClean="0"/>
                        <a:t>Demiyelinizan</a:t>
                      </a:r>
                      <a:r>
                        <a:rPr lang="tr-TR" sz="1000" b="1" dirty="0" smtClean="0"/>
                        <a:t> </a:t>
                      </a:r>
                      <a:r>
                        <a:rPr lang="tr-TR" sz="1000" b="1" dirty="0" err="1" smtClean="0"/>
                        <a:t>Poliradikülonöropati</a:t>
                      </a:r>
                      <a:r>
                        <a:rPr lang="tr-TR" sz="1000" b="1" dirty="0" smtClean="0"/>
                        <a:t> (AIDP)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 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I/I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1A/1A-1B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8926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Hastalığın görülme sıklığı : 1-2/100.000/yıl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755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 edilen hasta sayısı : &gt;300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RKÇ:21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(1874)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KÇ: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VS: 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VR: NA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20-Akut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İnflamatuvar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Poliradikülonöropati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(AIDP)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07219" y="2326640"/>
            <a:ext cx="6732061" cy="285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Güncel Yönetim/Tedavi: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Destek tedaviler,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YBÜ, mekanik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ventilasyon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Plazma Değişimi (TPE) ve IVIG: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42900" indent="-342900"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AIDP'de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TPE, hastalığın seyrini olumlu yönde etkileyen ilk tedavi yöntemidir.</a:t>
            </a:r>
          </a:p>
          <a:p>
            <a:pPr marL="342900" indent="-342900"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-TPE vs TPE+IVIG kombine tedavileri , etkinlik benzer. 	</a:t>
            </a:r>
          </a:p>
          <a:p>
            <a:pPr marL="342900" indent="-342900"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-TPE daha maliyet etkin. 	</a:t>
            </a:r>
          </a:p>
          <a:p>
            <a:pPr marL="342900" indent="-342900" algn="just">
              <a:buClr>
                <a:srgbClr val="FF0000"/>
              </a:buClr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-İlk 7 günde başlanmalı.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İmmunoadsorpsiyon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(IA):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kontrolü çalışmada (KÇ) ve birkaç vaka serisinde (VS) TPE'ye benzer etkinlik gösterilmiştir.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IVIG: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İlk tedavi olarak sıkça tercih edilir; 5 gün boyunca 0.4 g/kg standart doz uygulanır.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Fermuar yöntemi 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Sürekli değişimli IVIG ve TPE'nin kullanıldığı ağır GBS hastalarında umut verici sonuçlar vermiştir.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TPE'nin Faydaları: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Motor iyileşmeyi hızlandırır. Mekanik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ventilatörde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kalma süresini azaltır. Diğer klinik hedeflere ulaşma süresini kısaltır.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Teknik notlar: 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Otonom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disfonksiyon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bulunabileceğinden, bu hastalar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 sırasında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hacim değişimlerine karşı daha duyarlı olabilir.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veya IVIG tedavisinden 2-3 hafta sonra relapslar %5-10 oranında görülebilir. Relaps durumunda, genellikle ek TPE tedavisi faydalıdır.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325120" y="909320"/>
          <a:ext cx="8473440" cy="1235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336"/>
                <a:gridCol w="1389769"/>
                <a:gridCol w="1856482"/>
                <a:gridCol w="871198"/>
                <a:gridCol w="995655"/>
              </a:tblGrid>
              <a:tr h="287836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7551">
                <a:tc>
                  <a:txBody>
                    <a:bodyPr/>
                    <a:lstStyle/>
                    <a:p>
                      <a:r>
                        <a:rPr lang="tr-TR" sz="1000" b="1" dirty="0" smtClean="0"/>
                        <a:t>Akut </a:t>
                      </a:r>
                      <a:r>
                        <a:rPr lang="tr-TR" sz="1000" b="1" dirty="0" err="1" smtClean="0"/>
                        <a:t>İnflamatuvar</a:t>
                      </a:r>
                      <a:r>
                        <a:rPr lang="tr-TR" sz="1000" b="1" dirty="0" smtClean="0"/>
                        <a:t> </a:t>
                      </a:r>
                      <a:r>
                        <a:rPr lang="tr-TR" sz="1000" b="1" dirty="0" err="1" smtClean="0"/>
                        <a:t>Demiyelinizan</a:t>
                      </a:r>
                      <a:r>
                        <a:rPr lang="tr-TR" sz="1000" b="1" dirty="0" smtClean="0"/>
                        <a:t> </a:t>
                      </a:r>
                      <a:r>
                        <a:rPr lang="tr-TR" sz="1000" b="1" dirty="0" err="1" smtClean="0"/>
                        <a:t>Poliradikülonöropati</a:t>
                      </a:r>
                      <a:r>
                        <a:rPr lang="tr-TR" sz="1000" b="1" dirty="0" smtClean="0"/>
                        <a:t> (AIDP)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 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I/I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1A/1A-1B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8926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Hastalığın görülme sıklığı : 1-2/100.000/yıl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755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 edilen hasta sayısı : &gt;300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RKÇ:21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(1874)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KÇ: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VS: 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VR: NA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7010399" y="2428240"/>
          <a:ext cx="1818641" cy="4244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1"/>
                <a:gridCol w="613554"/>
                <a:gridCol w="392286"/>
              </a:tblGrid>
              <a:tr h="463966">
                <a:tc gridSpan="3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2500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7910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4521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 / 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3082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Albumin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 anchor="ctr"/>
                </a:tc>
              </a:tr>
              <a:tr h="163125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10-14 gün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21-Kronik Kazanılmış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Polinöropatiler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(CADP)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09728" y="2887133"/>
            <a:ext cx="7136892" cy="326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Kronik kazanılmış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polinöropatiler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(CADP),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immune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aracılı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demiyelinizasyon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sonucu gelişen çeşitli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nöromüsküler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hastalıkları kapsar. 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Kronik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enflamatuar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poliradikülopati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(CIDP)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Multifokal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motor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(MMN),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paraproteinemik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Kronik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ataksik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oftalmopleji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paraprotein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soğuk aglütininler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disialosil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 sendromu (CANOMAD)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Disialosil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 sendromu ile kronik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ataksik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(CANDA)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Anti-MAG antikorları ile ilişkili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POEMS sendromu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Tedavi ve Yönetim: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Optimum tedavi rejimi henüz netleşmemiştir.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birlikte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prednizolon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IVIG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Intravenöz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İmmünoglobulin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kullanımının amacı, anti-MAG veya diğer antikorları vücuttan uzaklaştırmaktır; ancak, tüm hastalar yanıt vermez ve bu yanıt kısa ömürlü olabilir.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MGUS (monoklonal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gammopatiya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bağlı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ile ilişkili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polinöropatilerde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MGUS'tan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daha etkili olabilir. 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1956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/>
                <a:gridCol w="2421467"/>
                <a:gridCol w="923297"/>
                <a:gridCol w="575303"/>
                <a:gridCol w="601133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Kronik Kazanılmış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Demiyelinizan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Polinöropatiler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(CADP)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IgG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IgA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IgM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ile ilişkili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49638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Anti-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miyelin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bağlı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glikoprotein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Sıkılık:nadir 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CANOMAD/CANDA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106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100-300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76106"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IgG</a:t>
                      </a:r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IgA</a:t>
                      </a:r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IgM</a:t>
                      </a:r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ile ilişkili</a:t>
                      </a:r>
                      <a:endParaRPr lang="tr-TR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 (254)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Anti-</a:t>
                      </a:r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miyelin</a:t>
                      </a:r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bağlı </a:t>
                      </a:r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glikoprotein</a:t>
                      </a:r>
                      <a:endParaRPr lang="tr-TR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(32)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CANOMAD/CANDA</a:t>
                      </a:r>
                      <a:endParaRPr lang="tr-TR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 (10)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32134" y="2946400"/>
          <a:ext cx="1676400" cy="3548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533"/>
                <a:gridCol w="922867"/>
              </a:tblGrid>
              <a:tr h="316280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1628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1628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395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3-6 seans/10-14 gün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395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7202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Semptomlara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göre değişir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22-Kronik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İnflamatuar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Demiyelin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Polinöropati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(CIDP)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80975" y="2562225"/>
            <a:ext cx="7136892" cy="387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Kronik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Demiyelinize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Poliradikulonöropati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(CIDP),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sinirleri ve kökleri etkileyen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hastalıktır. Erken müdahale,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deymielinizasyonu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durdurmak,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sekonder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aksonal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dejenerasyonu engellemek ve kalıcı sakatlıkları önlemek için çok önemlidir.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Tedavi seçenekleri: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İlk Basamak Tedavi Seçenekleri: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IVIG ve TPE.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Başlangıç tedavisi, tedavinin uygulanabilirliğine, maliyete, erişilebilirliğe ve yan etkilerine bağlı olarak seçilir.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İkincil Tedavi Seçenekleri: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refrakter </a:t>
            </a:r>
            <a:r>
              <a:rPr lang="tr-TR" smtClean="0">
                <a:latin typeface="Times New Roman" pitchFamily="18" charset="0"/>
                <a:cs typeface="Times New Roman" pitchFamily="18" charset="0"/>
              </a:rPr>
              <a:t>ve nükslerde kullanılır;  azatiyoprin, siklofosfamid, siklosporin, Mikofenolat mofetil, Rituksimab, OKHN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mtClean="0">
                <a:latin typeface="Times New Roman" pitchFamily="18" charset="0"/>
                <a:cs typeface="Times New Roman" pitchFamily="18" charset="0"/>
              </a:rPr>
              <a:t>TPE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veya IA,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immünoglobulinleri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komplemanı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uzaklaştırmayı amaçlar</a:t>
            </a:r>
            <a:r>
              <a:rPr lang="tr-TR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mtClean="0">
                <a:latin typeface="Times New Roman" pitchFamily="18" charset="0"/>
                <a:cs typeface="Times New Roman" pitchFamily="18" charset="0"/>
              </a:rPr>
              <a:t>TPE ve IA,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CIDP tedavisinde önemli bir rol oynamaktadır, özellikle ilk tedavilere yanıt </a:t>
            </a:r>
            <a:r>
              <a:rPr lang="tr-TR" smtClean="0">
                <a:latin typeface="Times New Roman" pitchFamily="18" charset="0"/>
                <a:cs typeface="Times New Roman" pitchFamily="18" charset="0"/>
              </a:rPr>
              <a:t>vermeyen hastalarda.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/>
                <a:gridCol w="1593850"/>
                <a:gridCol w="1304925"/>
                <a:gridCol w="1021292"/>
                <a:gridCol w="601133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Kronik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Inflamatuar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Demiyelin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Polinöropati</a:t>
                      </a:r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1-10/100.000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 (99)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(65)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(44)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98810" y="2286001"/>
          <a:ext cx="1602316" cy="4143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15"/>
                <a:gridCol w="476250"/>
                <a:gridCol w="514351"/>
              </a:tblGrid>
              <a:tr h="310479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</a:tr>
              <a:tr h="42976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6035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9505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2-3 /w</a:t>
                      </a:r>
                    </a:p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 sonrası 1/w-m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0452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4319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göre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23- N-metil-D-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aspartat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reseptör antikor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ensefaliti</a:t>
            </a:r>
            <a:endParaRPr lang="tr-T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71450" y="2047875"/>
            <a:ext cx="7136892" cy="387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 aracılı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ensefalitin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 yaygın türüdür.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Nöropsikiyatrik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semptomlarla karakterizedir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hücre yüzeyi proteinleri, iyon kanalları veya reseptörlere karşı oluşan antikorlarla ilişkilidir.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NMDAR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ensefaliti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NMDAR’ın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alt birimlerini (GluN1 ve GluN2a) hedefleyen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antikorlarıyla tanımlanır.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 hastalık genellikle çocukları ve genç yetişkinleri etkiler ve sıklıkla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teratomlarıyla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ilişkilidir.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Birinci basamak tedavi; yüksek doz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IVIG ve/veya TPE/IA, ve altta yatan potansiyel bir tümörün çıkarılması.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İkinci basamakta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ku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Tümörle ilişkili vakalarda,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immünoterapiden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optimal yanıt tümörün çıkarılmasına bağlıdır.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Yaklaşık %80’i 24 ayda iyileşir veya düzelir (%50’si 4 hafta içinde).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Hastalık aktivitesi antikor seviyeleriyle ilişkili görünmektedir;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miktarının ölçülmesi, hasta yönetimi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immünoterapiye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yanıtın izlenmesinde yararlıdır.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TPE/IA,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patofizyolojik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olarak ilgili antikoru ortadan kaldırır ve aktif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antikor üretimini baskılayan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immünoterapilere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yardımcı olarak kullanılır. 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8065"/>
                <a:gridCol w="1619250"/>
                <a:gridCol w="1485900"/>
                <a:gridCol w="1402292"/>
                <a:gridCol w="601133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N-metil-D-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aspartat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reseptör antikor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ensefaliti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1C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nadir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(12)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98810" y="2286001"/>
          <a:ext cx="1602316" cy="4143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15"/>
                <a:gridCol w="476250"/>
                <a:gridCol w="514351"/>
              </a:tblGrid>
              <a:tr h="310479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</a:tr>
              <a:tr h="42976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6035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2-2.5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litre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9505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5-12 seans/1-3 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0452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4319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göre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endParaRPr/>
          </a:p>
        </p:txBody>
      </p:sp>
      <p:pic>
        <p:nvPicPr>
          <p:cNvPr id="213" name="Google Shape;213;p11" descr="açık hava içeren bir resim&#10;&#10;Açıklama otomatik olarak oluşturuldu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1"/>
          <p:cNvSpPr/>
          <p:nvPr/>
        </p:nvSpPr>
        <p:spPr>
          <a:xfrm>
            <a:off x="3586808" y="163807"/>
            <a:ext cx="5328592" cy="9233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reflection stA="50000" endA="300" endPos="38500" dist="50800" dir="5400000" sy="-100000" algn="bl" rotWithShape="0"/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FF0000"/>
                </a:solidFill>
                <a:latin typeface="Bad Script"/>
                <a:ea typeface="Bad Script"/>
                <a:cs typeface="Bad Script"/>
                <a:sym typeface="Bad Script"/>
              </a:rPr>
              <a:t>Teşekkür ederim</a:t>
            </a: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Krioglobulinemi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85750" y="2362200"/>
            <a:ext cx="6677025" cy="3532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Krioglobulinler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vücut sıcaklığının altına düştüğünde geri dönüşümlü olarak çöken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immünoglobulinlerdir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Lenfoproliferatif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hastalıklar,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hastalıklar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viral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enfeksiyonlar (HBV ve HCV) gibi birçok hastalıkla ilişkilidir.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Şiddetli hastalık, altta yatan hastalığı hedef almanın yanı sıra,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rituximab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gibi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immünsüpresif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tedaviler gerektirir.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aktif, orta-şiddetli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krioglobulinemi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böbrek fonksiyonu bozulmuş (sıklıkla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membranoproliferatif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glomerülonefrit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eklem ağrıları ve/veya ülserli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purpura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bulunan hastalarda yaygın olarak kullanılmaktadır.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tek başına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immünsüpresif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 ile birlikte uygulanabilir ve bu hastalığın kısa ve uzun dönem yönetiminde kullanılmıştır.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Çift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Filtrasyon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Plazmaferez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(DFPP)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ilk filtrede plazmayı kanın geri kalanından ayırarak ve ikinci filtrede yüksek moleküler ağırlıklı proteinleri (örneğin,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temizleyerek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krioglobulinemi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tedavisinde de kullanılmıştır.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/>
                <a:gridCol w="1593850"/>
                <a:gridCol w="1304925"/>
                <a:gridCol w="1021292"/>
                <a:gridCol w="601133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Krioglobulinemi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Şiddetli</a:t>
                      </a:r>
                      <a:r>
                        <a:rPr lang="tr-TR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/</a:t>
                      </a:r>
                      <a:r>
                        <a:rPr lang="tr-TR" sz="10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Semptomatik</a:t>
                      </a:r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kronik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hepatit C virüsü taşıyan hastaların %50’sinde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(59)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(17)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143750" y="2400300"/>
          <a:ext cx="1800225" cy="397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416"/>
                <a:gridCol w="687809"/>
              </a:tblGrid>
              <a:tr h="288768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9971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717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344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günde bir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924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Albumin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5358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5-7 seans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 fontScale="90000"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AKUT DİSEMİNE ENSEFALOMİYELİT (ADEM)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07219" y="2387600"/>
            <a:ext cx="6467901" cy="285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Akut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disemine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ensefalomiyelit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(ADEM)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beynin ve omuriliğin beyaz maddesini ağırlıklı olarak etkileyen, akut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inflamatuvar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monofazik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demiyelinizan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 hastalıktır.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Genellikle ateş ya 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viral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/bakteriyel enfeksiyonu takiben ortaya çıkar.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Patogenezin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myelin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oligodendrosit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glikoproteini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(MOG),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temel proteini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proteolipid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proteine karşı geçici, anormal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yanıtla ilişkili,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multifokal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yamalı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demiyelinizasyon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olduğu düşünülmektedir.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Prognoz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genellikle iyidir; vakaların %60 ila %90'ında birkaç hafta veya ay içinde tam iyileşme görülürken,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nadirdir (%3).</a:t>
            </a:r>
          </a:p>
          <a:p>
            <a:pPr algn="just">
              <a:buClr>
                <a:srgbClr val="FF0000"/>
              </a:buClr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Güncel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Birinci basamak tedavi yüksek doz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intravenöz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(10-30 mg/kg/gün (maksimum 1000 mg/gün)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metilprednizolon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3-5 gün, ardından 4-6 hafta boyunca kademeli olarak azaltılır)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IVIG (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İntravenöz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İmmünoglobulin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refrakter hastalarda ve toplam 2 g/kg dozunda 3-5 gün süresince uygulanır.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TPE: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tedavisine ve/veya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IVIG’ye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yetersiz yanıt veren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fulminan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ADEM hastalarında, TPE tek başına veya diğer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yöntemlerle birlikte, ikinci basamak tedavi olarak düşünülebilir.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325120" y="1010920"/>
          <a:ext cx="8463280" cy="125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6307"/>
                <a:gridCol w="1388102"/>
                <a:gridCol w="1854256"/>
                <a:gridCol w="870154"/>
                <a:gridCol w="994461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Akut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dissemine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ensefalomiyelit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Steroid</a:t>
                      </a:r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refraktör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Hastalığın görülme sıklığı : &lt;1/100.000/yıl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(20 yaş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alti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 edilen hasta sayısı : 100-300</a:t>
                      </a:r>
                    </a:p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RKÇ:0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KÇ: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VS: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VR: NA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7142480" y="2428240"/>
          <a:ext cx="1727200" cy="412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320"/>
                <a:gridCol w="944880"/>
              </a:tblGrid>
              <a:tr h="463966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2500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7910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9481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082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Albumin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63125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Atık atak geçmesi,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5-7 tedavi sonrası</a:t>
                      </a:r>
                    </a:p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>
              <a:buClr>
                <a:srgbClr val="FF0000"/>
              </a:buClr>
              <a:buSzPts val="3200"/>
              <a:buFont typeface="Wingdings" pitchFamily="2" charset="2"/>
              <a:buChar char="§"/>
            </a:pP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Terapotik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92301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562086" y="1689362"/>
            <a:ext cx="7658087" cy="359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aferezin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temel prensibi, kanın plazmasından anormal maddelerin veya kan hücrelerinden patolojik hücrelerin uzaklaştırılması yoluyla, daha fazla hasarın önlenmesi veya zararlı bir sürecin tersine çevrilmesinin sağlanabilmesidir.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§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TA,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venöz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kanın, kanın bileşen hücreleri ve plazmaya ayrıldığı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eksterakorporal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bir cihazdan geçirilmesini içerir. Hedeflenen patolojik hücreler veya plazma, ayrı bir kaba alınır, geriye kalan kan, hastaya, kısa etkili bir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antikoagülan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(genellikle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sitrat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), yerine konan sıvılar ve gerekirse normal hücrelerle birlikte geri verilir.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§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§"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Akut Toksinler, Zehirler ve Zehirlenmeler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46260" y="2976879"/>
            <a:ext cx="7284687" cy="3609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Toksisite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doku hasarına ve/veya organ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disfonksiyonuna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neden olan ajanların veya toksinlerin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maruziyeti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ile ortaya çıkar.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b="1" dirty="0" err="1" smtClean="0">
                <a:latin typeface="Times New Roman" pitchFamily="18" charset="0"/>
                <a:cs typeface="Times New Roman" pitchFamily="18" charset="0"/>
              </a:rPr>
              <a:t>Envenomasyon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Yılanlar, örümcekler, akrepler veya zehirli böceklerin sokmasıyla meydana gelir.</a:t>
            </a:r>
          </a:p>
          <a:p>
            <a:pPr algn="just">
              <a:buClr>
                <a:srgbClr val="FF0000"/>
              </a:buClr>
            </a:pP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Mevcut Yönetim/Tedavi Yaklaşımı</a:t>
            </a:r>
          </a:p>
          <a:p>
            <a:pPr lvl="1" algn="just">
              <a:buClr>
                <a:srgbClr val="FF0000"/>
              </a:buClr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1. Destek tedavi: Havayolu, solunum, dolaşım ve nörolojik durum</a:t>
            </a:r>
          </a:p>
          <a:p>
            <a:pPr algn="just">
              <a:buClr>
                <a:srgbClr val="FF0000"/>
              </a:buClr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2. Spesifik tedaviler: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Toksinlere yönelik antidotlar ve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antivenomlar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GİS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detoksifikasyonu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,Zorunlu asit/alkali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diürezi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Hemodiyaliz,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Hemoperfüzyon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Aferez için Gerekçeler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TPE'nin rolü: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Ajanın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toksikokinetik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özelliklerine ve hastanın durumuna bağlı olarak toksinleri veya ilaçları uzaklaştırır.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Erken başlanan tedavi (ilk 24-48 saat) ile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azalır.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99161"/>
          <a:ext cx="8645517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540"/>
                <a:gridCol w="1314034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336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Mantar zehirlenmesi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Envenomasyon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Diğer*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TPE/RBC değişimi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9734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&gt;300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836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Mantar zehirlenmesi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(23)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7607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Envenomasyon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(29)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(45)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4449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Diğer*(ilaç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overdose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zehirlenme,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methemoglobinemi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&gt;10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(&gt;200)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7473386" y="2968751"/>
          <a:ext cx="1426355" cy="3728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1"/>
                <a:gridCol w="613554"/>
              </a:tblGrid>
              <a:tr h="386798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0441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39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333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796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 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5994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Semptomlar yatışana kadar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Dializle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İlişkili Sistemik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Amiloidoz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(DRA)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73620" y="1990845"/>
            <a:ext cx="6944811" cy="379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hatalı katlanmış proteinler veya protein öncüllerinin dokularda birikerek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insolübl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polimerik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fibriller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oluşturduğu ve bunun sonucunda organlarda ilerleyici hasara yol açan genetik ve kazanılmış hastalıklar grubudur.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Amilodi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türleri: Genetik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Kazanılmış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Kazanılmış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amiolidozlar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lvl="1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(Monoklonal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İmmünoglobulin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Hafif Zinciri Depolanması):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Multiple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myeloma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Waldenström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makroglobulinemi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-Hodgkin lenfoma ve primer plazma hücresi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diskrasi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ilişkilidir.</a:t>
            </a:r>
          </a:p>
          <a:p>
            <a:pPr marL="342900" lvl="1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(Serum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 Proteini Depolanması): Kronik enfeksiyonlar, kanserler veya iltihabi hastalıklar (örneğin,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romatoid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artrit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FMF) ile ilişkilidir. En çok böbrekleri etkiler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nefrotik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sendrom ile böbrek yetmezliğine yol açabilir.</a:t>
            </a:r>
          </a:p>
          <a:p>
            <a:pPr marL="342900" lvl="1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DRA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Dializle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İlişkili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): Kemikler, eklemler ve yumuşak dokuları etkiler.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Tedavi Yöntemleri ve Yönetim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tedavisinde hedefler: Protein öncüllerinin üretimini azaltmak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Proteinlerin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agregasyonunu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engellemek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agregatların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geri emilimini artırmak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 ve AA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Amiloidozda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 altta yatan hastalıkların agresif tedavisi gereklidir.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DRA: ß2-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mikroglobulin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kolonları ile agresif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dializ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tedavisi yapılır ve böbrek nakli tercih edilen tedavi yöntemidir.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TPE'nin ß2-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mikroglobulin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kolonu ile yapılan tedavi, özellikle DRA hastalarında önemli gelişmeler göstermiştir.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102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540"/>
                <a:gridCol w="1314034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80685">
                <a:tc>
                  <a:txBody>
                    <a:bodyPr/>
                    <a:lstStyle/>
                    <a:p>
                      <a:r>
                        <a:rPr lang="tr-TR" sz="1000" b="1" dirty="0" err="1" smtClean="0"/>
                        <a:t>Dializle</a:t>
                      </a:r>
                      <a:r>
                        <a:rPr lang="tr-TR" sz="1000" b="1" dirty="0" smtClean="0"/>
                        <a:t> İlişkili Sistemik </a:t>
                      </a:r>
                      <a:r>
                        <a:rPr lang="tr-TR" sz="1000" b="1" dirty="0" err="1" smtClean="0"/>
                        <a:t>Amiloidoz</a:t>
                      </a:r>
                      <a:r>
                        <a:rPr lang="tr-TR" sz="1000" b="1" dirty="0" smtClean="0"/>
                        <a:t> (DRA)</a:t>
                      </a:r>
                      <a:endParaRPr lang="tr-TR" sz="1000" dirty="0" smtClean="0"/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/>
                        <a:t>B2-</a:t>
                      </a:r>
                      <a:r>
                        <a:rPr lang="tr-TR" sz="1000" dirty="0" err="1" smtClean="0"/>
                        <a:t>microglobulin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baseline="0" dirty="0" smtClean="0"/>
                        <a:t> kolonu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%20, uzun süreli HD hastalarında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&gt;300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(276)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49923" y="2106596"/>
          <a:ext cx="1643605" cy="446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256"/>
                <a:gridCol w="889349"/>
              </a:tblGrid>
              <a:tr h="363812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849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B2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kolonu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020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4097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Haftada 3 gün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HD ile birlikte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8542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7912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Net değil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 yıl?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İdiyopatik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Kardiyomiyopati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38125" y="2466975"/>
            <a:ext cx="6677025" cy="3532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Dilate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kardiyomiyopati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(DCM), sol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ventrikül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biventriküler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disfonksiyon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genişlemenin, anormal yükleme koşulları veya koroner arter hastalığı ile açıklanamaması ile karakterizedir.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DCM'nin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genetik, enfeksiyon, sistemik bağışıklık aracılı hastalık,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yüklenme, ilaçlar, endokrin/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metabolik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peripartum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dahil olmak üzere birçok etiyolojisi vardır. Vakaların %50’si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idiyopatiktir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iDCM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iDCM'li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hastaların %80'inde çeşitli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miyokardiyal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antijenlere 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miyozin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β1-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adrenerjik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reseptör [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β1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AR],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Troponin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-K-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ATPaz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M2-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muskarinik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asetilkolin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reseptörü) karşı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bulunur.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DCM genellikle kalp yetmezliği için kılavuzlara uygun tıbbi tedavi ile yönetilir.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Cerrahi tedavi, sol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ventrikül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destek cihazı (LVAD) yerleştirilmesini içerir ve nihai tedavi kalp naklidir. 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İDCM'de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uygulamasına ilişkin araştırmaların çoğu, kardiyak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çıkarmak için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adsorpsiyon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(IA) üzerinde yoğunlaşmıştır.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IA'nın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hem çocuklarda hem de yetişkinlerde faydalı olabileceğini desteklemektedir. Daha geniş çaplı çalışmalara ihtiyaç duyulmaktadır.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1" y="774829"/>
          <a:ext cx="8625839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762"/>
                <a:gridCol w="2622181"/>
                <a:gridCol w="1636375"/>
                <a:gridCol w="1280700"/>
                <a:gridCol w="753821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İdiyopatik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Kardiyomiyopati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NYHA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sınıflamasına göre II-IV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 36/100.000/yıl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>
                        <a:buClr>
                          <a:srgbClr val="FF0000"/>
                        </a:buClr>
                        <a:buFont typeface="Arial" pitchFamily="34" charset="0"/>
                        <a:buNone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(109)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(499)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(21)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143750" y="2400300"/>
          <a:ext cx="1800224" cy="4424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892"/>
                <a:gridCol w="497666"/>
                <a:gridCol w="497666"/>
              </a:tblGrid>
              <a:tr h="288768"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99710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07177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2.5-5 litre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344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 3-5 seans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ardışık gün, gün 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9244">
                <a:tc>
                  <a:txBody>
                    <a:bodyPr/>
                    <a:lstStyle/>
                    <a:p>
                      <a:pPr algn="l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553583">
                <a:tc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3-5 seans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Ağır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Otoimmune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Hemolytic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Anemia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(OİHA)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32588" y="2407920"/>
            <a:ext cx="7213092" cy="428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anemi (AIHA),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otoantikorların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eritrositlere saldırdığı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hemolize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neden olduğu bir grup hastalığı içerir.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Sıcak </a:t>
            </a:r>
            <a:r>
              <a:rPr lang="tr-TR" sz="1200" b="1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1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Anemi: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antikorları, genellikle 37°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C’de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aktif hale gelir.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İdiyopatik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hastalıklar, enfeksiyonlar, ilaçlar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lenfoproliferatif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hastalıklar suçlanır. DAT testi genellikle anti-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ve/veya anti-C3b pozitif.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Soğuk </a:t>
            </a:r>
            <a:r>
              <a:rPr lang="tr-TR" sz="1200" b="1" dirty="0" err="1" smtClean="0">
                <a:latin typeface="Times New Roman" pitchFamily="18" charset="0"/>
                <a:cs typeface="Times New Roman" pitchFamily="18" charset="0"/>
              </a:rPr>
              <a:t>Agglutinin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Hastalığı: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antikorları, genellikle 0–5°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C’de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aktif hale gelir. Enfeksiyon sonrası (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M.pneumoniae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veya EBV)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lenfoproliferatif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hastalıklar suçlanır. DAT testi genellikle anti-C3b pozitif.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Şiddetli AIHA: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Hemoglobin &lt;8.0 g/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dL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 sık kan transfüzyonu gereksinimi.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Sıcak OİHA: 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Birinci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basamak tedavi (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Prednizon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(1 mg/kg/gün),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), ikinci basamak tedaviler (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Splenektomi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IVIG,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mikofenolat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mofetil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azatioprin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sirolimus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Soğuk </a:t>
            </a:r>
            <a:r>
              <a:rPr lang="tr-TR" sz="1200" b="1" dirty="0" err="1" smtClean="0">
                <a:latin typeface="Times New Roman" pitchFamily="18" charset="0"/>
                <a:cs typeface="Times New Roman" pitchFamily="18" charset="0"/>
              </a:rPr>
              <a:t>Agglutinin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 Hastalığı: 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Soğuktan Korunma,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Sutimlimab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(C1s inhibitörü),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Bendamustin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bortezomib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eculizumab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TPE'nin Rolü: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Otoantikorları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kompleksleri uzaklaştırarak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hemolizi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azaltır.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TPE, şiddetli AIHA yönetiminde özellikle diğer tedavilere dirençli hastalarda kurtarıcı bir tedavi olarak düşünülmektedir. Ancak, etkisinin genellikle </a:t>
            </a:r>
            <a:r>
              <a:rPr lang="tr-TR" sz="1200" dirty="0" err="1" smtClean="0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baskılayıcı tedavilerle birlikte kullanıldığında daha belirgin olduğu görülmektedir.</a:t>
            </a:r>
            <a:endParaRPr lang="tr-TR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1473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OİHA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Ağır soğuk </a:t>
                      </a:r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aglutinin</a:t>
                      </a:r>
                      <a:r>
                        <a:rPr lang="tr-TR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hastalığı </a:t>
                      </a:r>
                      <a:endParaRPr lang="tr-TR" sz="1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&lt;1/100.000/yıl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Ağır</a:t>
                      </a:r>
                      <a:r>
                        <a:rPr lang="tr-TR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sıcak OİHA</a:t>
                      </a:r>
                      <a:endParaRPr lang="tr-TR" sz="1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&lt;100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Ağır soğuk </a:t>
                      </a:r>
                      <a:r>
                        <a:rPr lang="tr-TR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aglutinin</a:t>
                      </a:r>
                      <a:r>
                        <a:rPr lang="tr-TR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hastalığı </a:t>
                      </a:r>
                      <a:endParaRPr lang="tr-TR" sz="1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35 (35)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47191"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Ağır</a:t>
                      </a:r>
                      <a:r>
                        <a:rPr lang="tr-TR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sıcak OİHA</a:t>
                      </a:r>
                      <a:endParaRPr lang="tr-TR" sz="1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(14)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37 (41)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70648" y="2407920"/>
          <a:ext cx="1517904" cy="3955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376"/>
                <a:gridCol w="795528"/>
              </a:tblGrid>
              <a:tr h="465316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531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531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613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Günlük/günaşırı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613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4696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 alına dek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Alzheimer Hastalığı (AD)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19918" y="2419109"/>
            <a:ext cx="6944811" cy="399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Alzheimer hastalığı (AD),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demansın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 yaygın nedenidir.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AD, ilerleyici bilişsel bozulma ile karakterizedir ve depresyon, sanrılar ve ajitasyon gibi psikiyatrik semptomlarla birlikte görülür.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Patofizyoloji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myloid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ß (Aß)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prekürsör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proteini birikimi,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senil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plakların oluşmasına yol açar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nörofibriler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tangles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tau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proteini) hücre içi birikimleri ile birlikte görülür.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Tedavi Yöntemleri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Onaylanan İlaçlar: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Aducanumab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Donepezil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galantamine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rivastigmine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memantine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Apheresis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(TPE) için Gerekçe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TPE'nin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Alzheimer'da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kullanılma hipotezi, çoğu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Aß'nin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dolaşımda albüminle bağlanması ve beyin omurilik sıvısındaki (CSF)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Aß'nin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dinamik denge ile plazma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Aß'siyle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etkileşime girmesidir. Bu dengeyi değiştirmek,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Aß'nin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beyin dokusundan plazmaya geçmesine yol açabilir.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Çalışmalarda orta derecedeki AD hastalarında daha fazla gelişme olduğunu göstermiştir.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TPE'nin Alzheimer tedavisindeki etkinliği konusunda daha fazla araştırma yapılması gerektiği, özellikle tedavi süresinin uzun vadeli etkilerinin araştırılması gerektiği sonucuna varılmıştır.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99161"/>
          <a:ext cx="8645517" cy="1022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540"/>
                <a:gridCol w="1314034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80685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tr-TR" sz="1000" b="1" dirty="0" smtClean="0"/>
                        <a:t>lzheimer Hastalığı (AD) 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/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%10, &gt;60yaş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&gt;300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(389)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211028" y="2199193"/>
          <a:ext cx="1770927" cy="4485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154"/>
                <a:gridCol w="761773"/>
              </a:tblGrid>
              <a:tr h="363812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849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020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14097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 hafta boyunca haftada 1, </a:t>
                      </a:r>
                    </a:p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Sonrasında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12 ay boyunca ayda bir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8542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Albumin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7912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Net değil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Yaşa Bağlı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Makula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Dejenerasyonu (AMD)</a:t>
            </a: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80109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19918" y="2419109"/>
            <a:ext cx="7199454" cy="399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AMD, 60 yaş üstü hastalarda ciddi ve geri dönüşü olmayan görme kaybının başlıca nedenidir.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Kuru AMD: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Atrofik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drusen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birikimi ile karakterize ve en yaygın formdur.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Islak AMD: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 şiddetli form;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koroidal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neovaskülarizasyon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karakterizedir.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 Yaklaşımı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Kuru AMD: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Antioksidan vitamin ve mineral içeren oral takviyeler.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Aferez için Gerekçeler, 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DFPP'nin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Rolü: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 moleküler ağırlıklı maddeleri (fibrinojen, LDL,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vb.) uzaklaştırır.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Kan viskozitesini ve eritrosit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agregasyonunu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azaltır,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retinal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pigment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epiteli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(RPE)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perfüzyonunu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iyileştirir.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Çalışma sonuçları çelişkili olup mevcut veriler,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DFPP'nin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standart bakım olarak önerilmesi için yetersizdir.</a:t>
            </a:r>
          </a:p>
          <a:p>
            <a:pPr algn="just">
              <a:buClr>
                <a:srgbClr val="FF0000"/>
              </a:buClr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Teknik Notlar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Çoğu çalışmada DFPP,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plazma ayırma ve ardından plazma filtreleme ile uygulanmıştır.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ABD'de bu tedavi için gerekli cihazlar lisanslı değildir; Avrupa, Kanada ve Asya'da mevcuttur.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99161"/>
          <a:ext cx="8645517" cy="1381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540"/>
                <a:gridCol w="1314034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80685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Yaşa Bağlı </a:t>
                      </a: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Makula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Dejenerasyonu (AMD)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Kuru, yüksek risk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DFPP (çift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filtrasyon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plazmaferez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%30, &gt;80yaş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&gt;300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168363"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 (433)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(396)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30946" y="2442260"/>
          <a:ext cx="1504709" cy="4027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451"/>
                <a:gridCol w="647258"/>
              </a:tblGrid>
              <a:tr h="417910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5303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9417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0.8-1.5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6542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Haftada 2 kez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2811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Replasman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sıvıs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46932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8-21 hafta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Atopik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Dermatit (AD)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37160" y="2603493"/>
            <a:ext cx="6693408" cy="3796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Kronik, tekrarlayıcı bir cilt hastalığıdır, genellikle bebeklik veya çocukluk döneminde başlar.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Patogenez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Cilt Bariyeri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Disfonksiyonu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T Hücre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Disfonksiyonu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İmmunoglobulin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yüksekliği, </a:t>
            </a:r>
          </a:p>
          <a:p>
            <a:pPr lvl="1"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Güncel Yönetim ve Tedavi;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Cilt Bakımı, Tetikleyici Faktörlerin Yönetimi, 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Topikal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Tedaviler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kalsinörin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İnhibitörleri), Sistemik Tedaviler (Biyolojik tedaviler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Dupilumab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siklosporin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Fototerapi) 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Üçüncü basamakta, diğer tedavilerin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immünsüpresif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ajanlar ve fototerapi) yan etkilerinden kaçınmak amacıyla alternatif yöntem olarak ECP/TPE/IA kullanılabilir. </a:t>
            </a:r>
          </a:p>
          <a:p>
            <a:pPr lvl="1" algn="just">
              <a:buClr>
                <a:srgbClr val="FF0000"/>
              </a:buClr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ECP: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 az 12 aydır şiddetli AD (SCORAD &gt; 45) ve diğer tedavilere dirençli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topikal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kalsinörin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inhibitörleri, Fototerapi,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dupilumab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sistemik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siklosporin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dirençli) olan hastalarda. 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IA: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Hem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-spesifik hem 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IgE’ye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özgü kolonlar kullanılır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düzeylerini azaltır.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TPE ve DFPP: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Hastaların kanından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kompleksleri uzaklaştırır.</a:t>
            </a:r>
          </a:p>
          <a:p>
            <a:pPr lvl="1" algn="just">
              <a:buClr>
                <a:srgbClr val="FF0000"/>
              </a:buClr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yöntemleri, özellikle klasik tedavilere dirençli veya yan etkiler nedeniyle tedavi seçenekleri sınırlı olan hastalarda,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atopik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dermatitin yönetiminde etkili ve alternatif bir yaklaşımıdır.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1747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Atopik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dermatit 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ECP/IA/TPE/DFPP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2064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%20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çocuklarda, %10 erişkinlerde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&gt;300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(20)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(65)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 (121)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 (100)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(19)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(9)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(1)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118202" y="2635404"/>
          <a:ext cx="1824630" cy="4076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877"/>
                <a:gridCol w="421281"/>
                <a:gridCol w="378529"/>
                <a:gridCol w="407943"/>
              </a:tblGrid>
              <a:tr h="312394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674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TPE/DFPP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ECP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674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2-4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7972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1/2w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3-5 gün,</a:t>
                      </a:r>
                    </a:p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1/4w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8855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9834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 hafta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 doz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Otoimmune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disotonomi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55448" y="1990845"/>
            <a:ext cx="7086600" cy="4528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disotonomi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otonom sinir sistemiyle ilgili heterojen edinilmiş sendromları kapsar.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Otonomik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Gangliyonopati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(AAG):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Anti-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ganglionik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asetilkolin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reseptör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gAChR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antikorları pozitiftir. Şiddetli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ortostatik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hipotansiyon,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konstipasyon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idrar bozuklukları.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Küçük Lif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Nöropatisi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(SFN):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sinirlerde, küçük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miyelinli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(A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miyelinsiz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(C) liflerin hasar görmesi sonucu ortaya çıkar. Hem somatik hem 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otonomik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fonksiyonları etkileyebilir.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Postural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Ortostatik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Taşikardi Sendromu (POTS):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Ayağa kalkma ya da baş yukarı eğimle,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ortostatik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hipotansiyon olmaksızın 10 dakika içinde kalp atış hızında ≥30 atım/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artış.</a:t>
            </a:r>
          </a:p>
          <a:p>
            <a:pPr algn="just">
              <a:buClr>
                <a:srgbClr val="FF0000"/>
              </a:buClr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 ve Tedavi Yaklaşımları: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Standart Yaklaşımlar: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 eğitimi ve davranışsal düzenlemeler, sodyum ve su alımını artırma, Fiziksel manevralar ve basınç destek giysileri kullanımı.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Farmakoterapi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Fludrokortizon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midodrin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droksidopa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beta-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blokerler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ve/veya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piridostigmin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Etiyoloji İçin Ek Tedaviler: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TPE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plazma değişimi), IVIG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rituksimab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disotonomilerde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plazma değişimi (TPE), antikorların uzaklaştırılması yoluyla semptomları hafifletmede faydalı bir seçenek olarak görülmektedir. Ancak, TPE'nin etkinliği genellikle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immünsüpresif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tedavilerle birlikte uygulandığında daha belirgin olur.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3839" y="818138"/>
          <a:ext cx="8645517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Otoimmune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disatoni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2064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bilinmiyor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&lt;100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(30)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17 (18)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70648" y="2178204"/>
          <a:ext cx="1517904" cy="4032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376"/>
                <a:gridCol w="795528"/>
              </a:tblGrid>
              <a:tr h="312394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674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674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97972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2-3kez/w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8855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9834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haftada bir idame, net süre?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Babesiosis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32588" y="2407920"/>
            <a:ext cx="7266432" cy="428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Babesiosis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 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intraeritrositik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protozoanın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neden olduğu, kene yoluyla bulaşan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zoonoz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hastalıktır. İnsanları en sık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enfekte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eden türler B.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microti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B.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duncani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B.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divergens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B.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venatorum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B.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crassa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like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patojendir. Kene ısırığıyla hayvanlardan insanlara geçer. Ayrıca kan transfüzyonu, organ nakli ve anneden çocuğa enfeksiyon yoluyla da bulaşabilir.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Antibiyotik Kombinasyonları: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Atovakvon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azitromisin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şiddetli vakalarda kinin sülfat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klindamisin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RBC Değişimi: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Parazitemi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&gt;%10, şiddetli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anemi ve/veya ağır organ yetmezliği olan hastalarda düşünülür.</a:t>
            </a:r>
          </a:p>
          <a:p>
            <a:pPr algn="just">
              <a:buClr>
                <a:srgbClr val="FF0000"/>
              </a:buClr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Hemolitik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sürecin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üretimini arttırması (örneğin INF-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TNF-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IL-1, IL-6) nedeniyle organ yetmezliğine neden olabilecek maddelerin uzaklaştırılmasını sağlar.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RBC değişimi,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enfekte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RBC'leri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uzaklaştırarak anemiyi düzeltebilir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perfuzyonu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mikrosirkülasyonu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iyileştirebilir.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Parazit yükü azaltıldıkça bu tedavi, hastaların klinik durumunu iyileştirebilir.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 RBC değişimi, parazit yükünü %70-80 oranında azaltabilir. Post-prosedür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parasitemisi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hala &gt;%10 olan hastalarda, RBC değişiminin tekrarı gerekebilir. Ancak RBC değişiminin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mortalite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morbiditeye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etkisi hala tartışmalıdır.</a:t>
            </a:r>
          </a:p>
          <a:p>
            <a:pPr lvl="1" algn="just"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Babesiosis</a:t>
                      </a:r>
                      <a:endParaRPr lang="tr-TR" sz="1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Ağır</a:t>
                      </a:r>
                      <a:r>
                        <a:rPr lang="tr-TR" sz="1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Amerika Birleşik Devletleri'nin Kuzeydoğu ve üst Orta Batı bölgelerinde endemik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:100-300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(28)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 (157)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470648" y="2407920"/>
          <a:ext cx="1517904" cy="403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376"/>
                <a:gridCol w="795528"/>
              </a:tblGrid>
              <a:tr h="465316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531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RBC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exchange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6531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total RBC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volume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613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Tek sefer,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613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ES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046962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parasit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&gt;%10 ise bir kez daha yapılabilir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Yanık şokunun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resüsitasyonu</a:t>
            </a:r>
            <a:endParaRPr lang="tr-T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09728" y="1958340"/>
            <a:ext cx="7037832" cy="428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Her yıl 50.000'in üzerinde yanık vakası hastaneye kabul edilmektedir.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Major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yanıklar: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%25 ve üzeri toplam vücut yüzeyi alanı (TVYA) etkilenmiş büyük ısı yaralanmaları, klinik olarak önemli ve potansiyel olarak ölümcül fizyolojik sonuçlara yol açabilir.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Patofizyoloji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Artan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permeabilite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hacim kayıpları, organ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perfuzyonunun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azalması nedeniyle hücresel şoka neden olur. Sodyum-potasyum pompasının bozulması, ilerleyici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hipovolemiye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katkıda bulunur. Isı yaralanması,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maddelerin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salınımına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neden olarak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vazodilatasyon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sızıntıya yol açar. Değişen kalp kası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kontraktilitesi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uygunsuz kalp debisi,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hemodinamik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zayıflığa neden olabilir.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Tedavi Yönetimi: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Yanık sonrası ilk dönemde agresif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intravenöz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sıvı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resüsitasyonu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uygulanır.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TPE'nin Faydaları: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Akut yanık şokunda, dolaşımdaki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maddeler ve diğer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humoral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bileşenler uzaklaştırılabilir.</a:t>
            </a:r>
          </a:p>
          <a:p>
            <a:pPr lvl="2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Plazma ile yer değiştirilmesi,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kapiller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permeabiliteyi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azaltabilir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onkotik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basıncı iyileştirebilir, bu da sıvı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resüsitasyonuna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yanıtı,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arteriyel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ortalama basıncı (MAP), idrar çıkışını ve bağışıklık fonksiyonunu iyileştirebilir.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Zamanlama: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genellikle yaralanmadan 8 ila 16 saat sonra başlatılır.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uygulanan hastaların genellikle %20-%50 TVYA yanığı bulunur ve çoğu, sıvı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resüsitasyonuna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yanıt vermez.</a:t>
            </a: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Yanık şokunun </a:t>
                      </a:r>
                      <a:r>
                        <a:rPr lang="tr-TR" sz="1000" dirty="0" err="1">
                          <a:latin typeface="Times New Roman" pitchFamily="18" charset="0"/>
                          <a:cs typeface="Times New Roman" pitchFamily="18" charset="0"/>
                        </a:rPr>
                        <a:t>resüsitasyonu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50.000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yanık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başvursunda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/yıl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 :100-300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(28)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 (157)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30440" y="1905000"/>
          <a:ext cx="1676400" cy="464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471"/>
                <a:gridCol w="1014929"/>
              </a:tblGrid>
              <a:tr h="321792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3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953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28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kez/gün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511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/plazma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47271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Ortalama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arteriyel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basınçı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ve i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drar çıkışı) artmaz veya IV sıvı hacmi beklenen hacme düşmezse, ek 1 ila 2 TPE işlemi uygulanabilir.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164123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>
              <a:buClr>
                <a:srgbClr val="FF0000"/>
              </a:buClr>
              <a:buSzPts val="3200"/>
              <a:buFont typeface="Wingdings" pitchFamily="2" charset="2"/>
              <a:buChar char="§"/>
            </a:pP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Terapotik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</a:t>
            </a:r>
            <a:endParaRPr sz="32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923019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8225" y="263951"/>
            <a:ext cx="6543675" cy="646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Kardiyak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Neonatal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Lupus</a:t>
            </a:r>
            <a:endParaRPr lang="tr-T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09728" y="1912620"/>
            <a:ext cx="7136892" cy="4332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lupus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dermatolojik, hematolojik,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hepatik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santral sinir sistemi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manifestaKardiyovasküler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sistemi etkileyen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lupus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kalp bloğu (KKB)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kardiyomiyopatiye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neden olabilir.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KKB, anne antikorlarının fetüse geçişi sonucu ortaya çıkan antikor aracılı bir hastalıktır ve genellikle anti-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syonlarına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yol açabilir.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(anti-SSA) veya anti-La (anti-SSB) antikorlarıyla ilişkilidir. Bu antikorlar, fetüsün kalp hücrelerine bağlanarak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hasar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fibrözleşmeye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yol açar.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KKB, genellikle 18 ile 24 hafta arasında gelişir, ancak gebeliğin herhangi bir aşamasında da görülebilir.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kalp bloğu olan bebeklerin %91’i doğum sonrası hayatta kalır ve bu bebeklerin %93’ü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neonatal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dönemi atlatır. Ancak, erken anne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maruziyeti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ventriküler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hız ≤50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bpm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fetal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hidrops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sol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ventrikül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fonksiyon bozukluğu gibi durumlar ölümle ilişkilidir.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Anne adayları için, anti-SSA/SSB pozitif test sonucu olanlar, 18-28 hafta arasında her 2-3 haftada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fetal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kardiyak değerlendirme almalıdır.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Maternal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tedavinin ana unsuru,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glukokortikoidler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agonistlerdir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adjuvan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tedaviler arasında TPE, IVIG,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hidroksiklorokin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diğer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immünosupresif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ajanlar yer almaktadır.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ile anne antikorlarının uzaklaştırılması,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fetal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neonatal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hastalığı önleyebilir veya geri çevirebilir.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protokolleri, haftada 3 prosedürden haftada bir, her iki haftada bir veya aylık olarak değişiklik göstermektedir.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genellikle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IVIG ile kombin edilir.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59" y="774829"/>
          <a:ext cx="8645517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41"/>
                <a:gridCol w="2325933"/>
                <a:gridCol w="2095017"/>
                <a:gridCol w="901359"/>
                <a:gridCol w="869567"/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/>
                        <a:t>Kardiyak </a:t>
                      </a:r>
                      <a:r>
                        <a:rPr lang="tr-TR" sz="1000" b="1" dirty="0" err="1" smtClean="0"/>
                        <a:t>Neonatal</a:t>
                      </a:r>
                      <a:r>
                        <a:rPr lang="tr-TR" sz="1000" b="1" dirty="0" smtClean="0"/>
                        <a:t> </a:t>
                      </a:r>
                      <a:r>
                        <a:rPr lang="tr-TR" sz="1000" b="1" dirty="0" err="1" smtClean="0"/>
                        <a:t>Lupus</a:t>
                      </a:r>
                      <a:r>
                        <a:rPr lang="tr-TR" sz="1000" b="1" dirty="0" smtClean="0"/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</a:t>
                      </a:r>
                      <a:r>
                        <a:rPr lang="tr-TR" sz="1000" dirty="0" smtClean="0"/>
                        <a:t>Anti-SSA pozitif annelerde %2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RKT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KT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48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&lt;100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 (38)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 (16)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30440" y="1905000"/>
          <a:ext cx="1676400" cy="464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471"/>
                <a:gridCol w="1014929"/>
              </a:tblGrid>
              <a:tr h="321792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413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8953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28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3/haftada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yada ayda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511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47271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Antikör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seviyesi azalıp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bu seviye kalan dek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Kronik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Fokal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Ensefalit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(CFE)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00025" y="1971675"/>
            <a:ext cx="7136892" cy="4256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Kronik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ensefalit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(CFE)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Rasmussen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ensefaliti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nadir görülen,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olasılıkla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immün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aracılı,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serebral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korteksin tek taraflı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karakterize bir hastalıktır.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Progresif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nörolojik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defisitler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tedaviye dirençli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fokal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nöbetler görülür.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Tedavi Yönetimi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Antikonvülzanlar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kullanılır ancak etkisizdir.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Cerrahi (fonksiyonel veya anatomik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hemisferektomi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),  tek kesin tedavi yöntemidir.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İmmünoterapi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hastalığın ilerlemesini yavaşlatabilir ancak hastalığı durdurmaz,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IVIG kullanılır.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İnterferon-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rituximab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azatiyoprin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mikofenolat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mofetil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takrolimus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natalizumab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adalimumab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gansiklovir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kullanılabilir.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TPE/IA: 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Hastalar,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sitotoksik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 hücrelerinin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medyatörlüğünde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nöronal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hasar sonrasında merkezi sinir sisteminde üretilmiş olabilecek birkaç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nöral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moleküle karşı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taşıyabilir. Ancak, plazmada veya beyin omurilik sıvısında spesifik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tutarlı bir ilişki bulunmamaktadır.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Bazı hastalarda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Glutamat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reseptörü GluR3’e karşı gelişen antikorlar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anti-GluR3) tespit edilmiştir.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IA ve TPE kullanımın faydalı olduğunu gösterilmiştir, ancak TPE veya IA kullanımı, sınırlı sayıda vakayla sınırlıdır.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/>
                <a:gridCol w="1593850"/>
                <a:gridCol w="1304925"/>
                <a:gridCol w="1021292"/>
                <a:gridCol w="601133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Kronik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Fokal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Ensefalit</a:t>
                      </a:r>
                      <a:r>
                        <a:rPr lang="tr-TR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(CFE)</a:t>
                      </a:r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TPE/IA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1386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2/10.000.000, &lt; 18 yıl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&lt;100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(10)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 (13)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98810" y="2070100"/>
          <a:ext cx="1602316" cy="4359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15"/>
                <a:gridCol w="476250"/>
                <a:gridCol w="514351"/>
              </a:tblGrid>
              <a:tr h="326657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</a:tr>
              <a:tr h="45215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99971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1-2.5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2606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3-5 kez günlük, sonra 1-2 haftada bir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3081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62360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 ay süreyle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Koagülasyon</a:t>
            </a:r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Faktörü Eksikliği ve İnhibitörleri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180975" y="2657475"/>
            <a:ext cx="7136892" cy="3875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Koagülasyon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faktörü inhibitörleri (antikorlar), belirli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koagülasyon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faktörlerini hedef alarak faktör eksikliğine ve potansiyel kanamaya yol açar.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Orta ila şiddetli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VIII veya IX (FVIII veya FIX) eksikliği (Hemofili A ve B) olan hastalar, dışarıdan uygulanan faktör yerine koyma tedavilerine karşı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alloantikorlar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(inhibitörler) geliştirebilir.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Nadir olarak,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konjenital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faktör eksikliği olmayan hastalar,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yabancı faktörlere maruz kalma sonrası gelişen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xenotropik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alloantikorlar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plazma hücre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diskrasi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myeloproliferatif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neoplazm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(MPN) ile ilişkili inhibitörler geliştirebilir.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Edinilmiş hemofili 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inhibtörlü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hastalarında kanama için mevcut tedavi seçenekleri, yüksek dozlarda FVIII, modifiye edilmiş FVIII ürünleri ve FVIII bypass faktörleri, örneğin aktive edilmiş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protrombin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kompleksi konsantreleri (PCC)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rekombinant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faktör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VIIa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rFVIIa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içerir.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siklofosfamid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ile tam remisyonda başarı elde etmiştir.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TPE/IA, FVIII ve diğer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koagülasyon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faktörü inhibitörlerine karşı inhibitörü olan hastalarda inhibitör seviyelerini azaltmak için kullanılmıştır. Diğer tedavilere yanıt vermeyen, dirençli inhibitörleri olan hastalar için düşünülmelidir. 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1716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/>
                <a:gridCol w="1593850"/>
                <a:gridCol w="1304925"/>
                <a:gridCol w="1021292"/>
                <a:gridCol w="601133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Koagülasyon</a:t>
                      </a: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Faktörü Eksikliği ve İnhibitörleri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2B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Faktör VIII &lt;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2/1.000.000/yıl , diğer faktörler </a:t>
                      </a:r>
                      <a:r>
                        <a:rPr lang="tr-TR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inh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nadir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&gt;300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(132)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(104)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398810" y="2800349"/>
          <a:ext cx="1611839" cy="3661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070"/>
                <a:gridCol w="435946"/>
                <a:gridCol w="470823"/>
              </a:tblGrid>
              <a:tr h="271937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/>
                </a:tc>
              </a:tr>
              <a:tr h="37641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IA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65963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2-3 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1188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günlük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4189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TDP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51627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Kanam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a kontrol altına alınana dek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185243" y="0"/>
            <a:ext cx="8562517" cy="65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Kompleks Bölgesel Ağrı Sendromu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73778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85750" y="1962150"/>
            <a:ext cx="6677025" cy="3932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Kompleks bölgesel ağrı sendromu (CRPS), etkilenen bir uzuvda veya vücut bölgesinde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vazomotor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duyusal bozukluklarla ilişkilendirilen bir hastalıktır.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CRPS'li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hastalar genellikle dayanılmaz ağrı ve belirgin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otonomik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değişikliklerle başvururlar.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CRPS'nin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patofizyolojik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mekanizmaları karmaşık olup henüz tam olarak anlaşılmamıştır; ancak,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proinflamatuar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sitokinlerdeki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artışlar ve anti-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inflamatuar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sitokinlerde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azalmalar gözlemlenmiştir. CRPS, ayrıca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β2-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adrenerjik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α1-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adrenerjik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muskarinik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M2 reseptörlerine karşı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otoantikorlarla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ilişkilidir.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Mevcut Yönetim/Tedavi: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Kronik veya şiddetli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CRPS'nin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yönetimi zordur.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Multidisipliner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yaklaşımlar kullanılır.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Bisfosfonatlar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gabapentin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kalsitonin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intravenöz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ketamin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serbest radikal temizleyiciler, oral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kortikosteroidler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spinal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kord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stimülasyonu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; değişken ve gene kısmi etkililik 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Steroidlerin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faydalı olabileceği gösterilse de  IVIG tedavisi etkili olmamıştır.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β2-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adrenerjik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α1-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adrenerjik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muskarinik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M2 reseptörlerine karşı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otoantikorları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(ve muhtemelen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sitokinleri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 temizleyebilir ve bu mekanizma yoluyla lokalize ve sistemik semptomları hafifletebilir. Etki geçicidir ve diğer tedavilerle kombinasyon halinde uygulanmalıdır. </a:t>
            </a:r>
          </a:p>
          <a:p>
            <a:pPr algn="just">
              <a:buClr>
                <a:srgbClr val="FF0000"/>
              </a:buClr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TPE uygulanan CRPS hastalarının (2-3 hafta boyunca 5-7 TPE) çoğunun, ağrı veya diğer sistemik semptomların iyileşmesi açısından olumlu yanıtlar aldığını göstermektedir.</a:t>
            </a: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3360" y="774829"/>
          <a:ext cx="8676640" cy="98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5440"/>
                <a:gridCol w="1593850"/>
                <a:gridCol w="1304925"/>
                <a:gridCol w="1021292"/>
                <a:gridCol w="601133"/>
              </a:tblGrid>
              <a:tr h="253871"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Hastalık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/durum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Endikasyon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Prosedüre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3335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Kompleks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bölgesel Ağrı Sendromu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kronik</a:t>
                      </a:r>
                      <a:endParaRPr lang="tr-TR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2C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Sıkılık: 5-26/100.000/yıl</a:t>
                      </a: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RKÇ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KÇ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VS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EFCFCC"/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Rapor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edilen hasta: &lt;100</a:t>
                      </a:r>
                      <a:endParaRPr lang="tr-TR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 (45)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 (3)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7143750" y="2000250"/>
          <a:ext cx="1800225" cy="4371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416"/>
                <a:gridCol w="687809"/>
              </a:tblGrid>
              <a:tr h="317852">
                <a:tc gridSpan="2">
                  <a:txBody>
                    <a:bodyPr/>
                    <a:lstStyle/>
                    <a:p>
                      <a:pPr algn="just"/>
                      <a:r>
                        <a:rPr lang="tr-TR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Teknik</a:t>
                      </a:r>
                      <a:r>
                        <a:rPr lang="tr-TR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notlar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just"/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996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İşlem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78404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Hacim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1-1.5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TPV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09185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Sıklık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5-7/2-3 hafta </a:t>
                      </a:r>
                    </a:p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süresince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6506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Rep</a:t>
                      </a:r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Sıvısı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Albumin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710059"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Sonlanım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Yanıta</a:t>
                      </a:r>
                      <a:r>
                        <a:rPr lang="tr-TR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göre haftada bir devam edilebilir. </a:t>
                      </a:r>
                      <a:endParaRPr lang="tr-TR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</a:pPr>
            <a:endParaRPr/>
          </a:p>
        </p:txBody>
      </p:sp>
      <p:pic>
        <p:nvPicPr>
          <p:cNvPr id="213" name="Google Shape;213;p11" descr="açık hava içeren bir resim&#10;&#10;Açıklama otomatik olarak oluşturuldu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1"/>
          <p:cNvSpPr/>
          <p:nvPr/>
        </p:nvSpPr>
        <p:spPr>
          <a:xfrm>
            <a:off x="3586808" y="163807"/>
            <a:ext cx="5328592" cy="9233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reflection stA="50000" endA="300" endPos="38500" dist="50800" dir="5400000" sy="-100000" algn="bl" rotWithShape="0"/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FF0000"/>
                </a:solidFill>
                <a:latin typeface="Bad Script"/>
                <a:ea typeface="Bad Script"/>
                <a:cs typeface="Bad Script"/>
                <a:sym typeface="Bad Script"/>
              </a:rPr>
              <a:t>Teşekkür ederim</a:t>
            </a:r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204293" y="0"/>
            <a:ext cx="8500533" cy="645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Kaynaklar 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627744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228809" y="1035504"/>
            <a:ext cx="8309988" cy="457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Clr>
                <a:srgbClr val="FF0000"/>
              </a:buClr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346098" y="2441576"/>
            <a:ext cx="2307167" cy="16684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AFEREZ</a:t>
            </a:r>
          </a:p>
        </p:txBody>
      </p:sp>
      <p:sp>
        <p:nvSpPr>
          <p:cNvPr id="5" name="Sağ Ok 4"/>
          <p:cNvSpPr/>
          <p:nvPr/>
        </p:nvSpPr>
        <p:spPr>
          <a:xfrm rot="20794176">
            <a:off x="1047397" y="3440113"/>
            <a:ext cx="2353733" cy="8175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NEFROLOJİ</a:t>
            </a:r>
          </a:p>
        </p:txBody>
      </p:sp>
      <p:sp>
        <p:nvSpPr>
          <p:cNvPr id="6" name="Sağ Ok 5"/>
          <p:cNvSpPr/>
          <p:nvPr/>
        </p:nvSpPr>
        <p:spPr>
          <a:xfrm rot="18816193">
            <a:off x="1608666" y="4412545"/>
            <a:ext cx="2533650" cy="7888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NÖROLOJİ</a:t>
            </a:r>
          </a:p>
        </p:txBody>
      </p:sp>
      <p:sp>
        <p:nvSpPr>
          <p:cNvPr id="7" name="Sağ Ok 6"/>
          <p:cNvSpPr/>
          <p:nvPr/>
        </p:nvSpPr>
        <p:spPr>
          <a:xfrm rot="14236404">
            <a:off x="4172744" y="4743011"/>
            <a:ext cx="2551113" cy="7676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ONKOLOJİ</a:t>
            </a:r>
          </a:p>
        </p:txBody>
      </p:sp>
      <p:sp>
        <p:nvSpPr>
          <p:cNvPr id="8" name="Sağ Ok 7"/>
          <p:cNvSpPr/>
          <p:nvPr/>
        </p:nvSpPr>
        <p:spPr>
          <a:xfrm rot="11147821">
            <a:off x="5620103" y="2840040"/>
            <a:ext cx="2558344" cy="912812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NAKİL CERRAHİSİ</a:t>
            </a:r>
          </a:p>
        </p:txBody>
      </p:sp>
      <p:sp>
        <p:nvSpPr>
          <p:cNvPr id="10" name="Sağ Ok 9"/>
          <p:cNvSpPr/>
          <p:nvPr/>
        </p:nvSpPr>
        <p:spPr>
          <a:xfrm rot="8605506">
            <a:off x="4978754" y="1495425"/>
            <a:ext cx="2140655" cy="795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YOĞUN BAKIM</a:t>
            </a:r>
          </a:p>
        </p:txBody>
      </p:sp>
      <p:sp>
        <p:nvSpPr>
          <p:cNvPr id="11" name="Sağ Ok 10"/>
          <p:cNvSpPr/>
          <p:nvPr/>
        </p:nvSpPr>
        <p:spPr>
          <a:xfrm rot="1299510">
            <a:off x="1120423" y="2120900"/>
            <a:ext cx="2355144" cy="8445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HEMATOLOJİ</a:t>
            </a:r>
          </a:p>
        </p:txBody>
      </p:sp>
      <p:sp>
        <p:nvSpPr>
          <p:cNvPr id="12" name="Sağ Ok 11"/>
          <p:cNvSpPr/>
          <p:nvPr/>
        </p:nvSpPr>
        <p:spPr>
          <a:xfrm rot="16388745">
            <a:off x="3083984" y="4989513"/>
            <a:ext cx="2279650" cy="749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ENDOKRİN</a:t>
            </a:r>
          </a:p>
        </p:txBody>
      </p:sp>
      <p:sp>
        <p:nvSpPr>
          <p:cNvPr id="13" name="Sağ Ok 12"/>
          <p:cNvSpPr/>
          <p:nvPr/>
        </p:nvSpPr>
        <p:spPr>
          <a:xfrm rot="12680428">
            <a:off x="5138914" y="4037014"/>
            <a:ext cx="2343855" cy="865187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RAMATOLOJİ</a:t>
            </a:r>
          </a:p>
        </p:txBody>
      </p:sp>
      <p:sp>
        <p:nvSpPr>
          <p:cNvPr id="15" name="Sağ Ok 14"/>
          <p:cNvSpPr/>
          <p:nvPr/>
        </p:nvSpPr>
        <p:spPr>
          <a:xfrm rot="3100585">
            <a:off x="2014625" y="1301485"/>
            <a:ext cx="2363788" cy="7323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GASTROLOJİ</a:t>
            </a:r>
          </a:p>
        </p:txBody>
      </p:sp>
      <p:sp>
        <p:nvSpPr>
          <p:cNvPr id="16" name="Sağ Ok 15"/>
          <p:cNvSpPr/>
          <p:nvPr/>
        </p:nvSpPr>
        <p:spPr>
          <a:xfrm rot="6429686">
            <a:off x="3641812" y="945357"/>
            <a:ext cx="2259013" cy="723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ENFEKSİYON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222951" y="343232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8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1092701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612743" y="1555422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Kategori I: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Aferezin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birincil bağımsız tedavi olarak veya diğer tedavi yöntemleriyle birlikte ilk seçenek tedavi olarak kabul edildiği hastalıklar.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Kategori II: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Aferezin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ikinci seçenek tedavi olarak, bağımsız bir tedavi olarak veya diğer tedavi yöntemleriyle birlikte kabul edildiği hastalıklar.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Kategori III: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 Aferez tedavisinin optimal rolü belirlenmemiştir. Karar verme, bireyselleştirilmiş olmalıdır. 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Kategori IV: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Yayınlanmış kanıtların,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aferezin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etkisiz veya zararlı olduğunu gösterdiği veya önerdiği hastalıklar. Bu durumlarda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aferez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tedavisi uygulanacaksa, Etik Kurul/IRB onayı istenebilir.</a:t>
            </a:r>
          </a:p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title"/>
          </p:nvPr>
        </p:nvSpPr>
        <p:spPr>
          <a:xfrm>
            <a:off x="222951" y="343232"/>
            <a:ext cx="8500533" cy="76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Autofit/>
          </a:bodyPr>
          <a:lstStyle/>
          <a:p>
            <a:pPr algn="ctr">
              <a:buClr>
                <a:srgbClr val="FF0000"/>
              </a:buClr>
              <a:buSzPts val="3200"/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 ASFA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Aferez </a:t>
            </a:r>
            <a:r>
              <a:rPr lang="tr-T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Endikasyonları</a:t>
            </a:r>
            <a:endParaRPr sz="2800" b="1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cxnSp>
        <p:nvCxnSpPr>
          <p:cNvPr id="127" name="Google Shape;127;p3"/>
          <p:cNvCxnSpPr/>
          <p:nvPr/>
        </p:nvCxnSpPr>
        <p:spPr>
          <a:xfrm>
            <a:off x="0" y="1092701"/>
            <a:ext cx="9144000" cy="1588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2 Metin Yer Tutucusu"/>
          <p:cNvSpPr txBox="1">
            <a:spLocks/>
          </p:cNvSpPr>
          <p:nvPr/>
        </p:nvSpPr>
        <p:spPr>
          <a:xfrm>
            <a:off x="612743" y="1555422"/>
            <a:ext cx="8069344" cy="40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buClr>
                <a:srgbClr val="FF0000"/>
              </a:buClr>
              <a:buFont typeface="+mj-lt"/>
              <a:buAutoNum type="arabicPeriod"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5093" y="1217996"/>
          <a:ext cx="8700943" cy="5282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191"/>
                <a:gridCol w="1996524"/>
                <a:gridCol w="3031032"/>
                <a:gridCol w="2606196"/>
              </a:tblGrid>
              <a:tr h="365289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Grade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Öneri Açıklaması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Destekleyici Kanıtın Metodolojik Kalitesi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Sonuçlar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16528"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Grade 1A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i-FI" sz="1200" dirty="0">
                          <a:latin typeface="Times New Roman" pitchFamily="18" charset="0"/>
                          <a:cs typeface="Times New Roman" pitchFamily="18" charset="0"/>
                        </a:rPr>
                        <a:t>Güçlü öneri, yüksek kaliteli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>
                          <a:latin typeface="Times New Roman" pitchFamily="18" charset="0"/>
                          <a:cs typeface="Times New Roman" pitchFamily="18" charset="0"/>
                        </a:rPr>
                        <a:t>RCT'ler (Randomize Kontrollü Çalışmalar) önemli sınırlamalar olmadan veya gözlemsel çalışmalardan güçlü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Güçlü öneri, çoğu hastaya ve çoğu durumda kesinlikle uygulanabilir</a:t>
                      </a:r>
                    </a:p>
                  </a:txBody>
                  <a:tcPr anchor="ctr"/>
                </a:tc>
              </a:tr>
              <a:tr h="861547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Grade 1B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i-FI" sz="1200" dirty="0">
                          <a:latin typeface="Times New Roman" pitchFamily="18" charset="0"/>
                          <a:cs typeface="Times New Roman" pitchFamily="18" charset="0"/>
                        </a:rPr>
                        <a:t>Güçlü öneri, orta kaliteli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>
                          <a:latin typeface="Times New Roman" pitchFamily="18" charset="0"/>
                          <a:cs typeface="Times New Roman" pitchFamily="18" charset="0"/>
                        </a:rPr>
                        <a:t>Önemli sınırlamaları olan RCT'ler (tutarsız sonuçlar, metodolojik kusurlar, dolaylı veya belirsiz) veya gözlemsel çalışmalardan olağanüstü güçlü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Güçlü öneri, çoğu hastaya ve çoğu durumda kesinlikle uygulanabilir</a:t>
                      </a:r>
                    </a:p>
                  </a:txBody>
                  <a:tcPr anchor="ctr"/>
                </a:tc>
              </a:tr>
              <a:tr h="666115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Grade 1C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Güçlü öneri, düşük kaliteli veya çok düşük kaliteli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Gözlemsel çalışmalar veya vaka serileri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Güçlü öneri ancak daha yüksek kaliteli kanıtlar mevcut olduğunda değişebilir</a:t>
                      </a:r>
                    </a:p>
                  </a:txBody>
                  <a:tcPr anchor="ctr"/>
                </a:tc>
              </a:tr>
              <a:tr h="816528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Grade 2A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i-FI" sz="1200" dirty="0">
                          <a:latin typeface="Times New Roman" pitchFamily="18" charset="0"/>
                          <a:cs typeface="Times New Roman" pitchFamily="18" charset="0"/>
                        </a:rPr>
                        <a:t>Zayıf öneri, yüksek kaliteli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>
                          <a:latin typeface="Times New Roman" pitchFamily="18" charset="0"/>
                          <a:cs typeface="Times New Roman" pitchFamily="18" charset="0"/>
                        </a:rPr>
                        <a:t>RCT'ler önemli sınırlamalar olmadan veya gözlemsel çalışmalardan güçlü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Zayıf öneri, en iyi aksiyon durumlara veya 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hastaların/toplumların 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değerlerine bağlı olarak değişebilir</a:t>
                      </a:r>
                    </a:p>
                  </a:txBody>
                  <a:tcPr anchor="ctr"/>
                </a:tc>
              </a:tr>
              <a:tr h="966941">
                <a:tc>
                  <a:txBody>
                    <a:bodyPr/>
                    <a:lstStyle/>
                    <a:p>
                      <a:pPr algn="just"/>
                      <a:r>
                        <a:rPr lang="tr-TR" sz="1200" b="1" dirty="0">
                          <a:latin typeface="Times New Roman" pitchFamily="18" charset="0"/>
                          <a:cs typeface="Times New Roman" pitchFamily="18" charset="0"/>
                        </a:rPr>
                        <a:t>Grade 2B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i-FI" sz="1200" dirty="0">
                          <a:latin typeface="Times New Roman" pitchFamily="18" charset="0"/>
                          <a:cs typeface="Times New Roman" pitchFamily="18" charset="0"/>
                        </a:rPr>
                        <a:t>Zayıf öneri, orta kaliteli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Önemli sınırlamaları olan </a:t>
                      </a:r>
                      <a:r>
                        <a:rPr lang="tr-TR" sz="1200" dirty="0" err="1">
                          <a:latin typeface="Times New Roman" pitchFamily="18" charset="0"/>
                          <a:cs typeface="Times New Roman" pitchFamily="18" charset="0"/>
                        </a:rPr>
                        <a:t>RCT'ler</a:t>
                      </a:r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 (tutarsız sonuçlar, metodolojik kusurlar, dolaylı veya belirsiz) veya gözlemsel çalışmalardan olağanüstü güçlü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Zayıf öneri, en iyi aksiyon durumlara veya </a:t>
                      </a:r>
                      <a:r>
                        <a:rPr lang="tr-TR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hastaların/toplumların değerlerine bağlı olarak değişebilir</a:t>
                      </a:r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15702">
                <a:tc>
                  <a:txBody>
                    <a:bodyPr/>
                    <a:lstStyle/>
                    <a:p>
                      <a:pPr algn="just"/>
                      <a:r>
                        <a:rPr lang="tr-TR" sz="1200" b="1">
                          <a:latin typeface="Times New Roman" pitchFamily="18" charset="0"/>
                          <a:cs typeface="Times New Roman" pitchFamily="18" charset="0"/>
                        </a:rPr>
                        <a:t>Grade 2C</a:t>
                      </a:r>
                      <a:endParaRPr lang="tr-TR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>
                          <a:latin typeface="Times New Roman" pitchFamily="18" charset="0"/>
                          <a:cs typeface="Times New Roman" pitchFamily="18" charset="0"/>
                        </a:rPr>
                        <a:t>Zayıf öneri, düşük kaliteli veya çok düşük kaliteli kanıt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Gözlemsel çalışmalar veya vaka serileri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200" dirty="0">
                          <a:latin typeface="Times New Roman" pitchFamily="18" charset="0"/>
                          <a:cs typeface="Times New Roman" pitchFamily="18" charset="0"/>
                        </a:rPr>
                        <a:t>Çok zayıf öneri; diğer alternatifler de eşit derecede makul olabilir</a:t>
                      </a:r>
                    </a:p>
                  </a:txBody>
                  <a:tcPr anchor="ctr"/>
                </a:tc>
              </a:tr>
              <a:tr h="214876"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sse Senedi">
  <a:themeElements>
    <a:clrScheme name="Hisse Senedi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39556</TotalTime>
  <Words>12384</Words>
  <PresentationFormat>Ekran Gösterisi (4:3)</PresentationFormat>
  <Paragraphs>3161</Paragraphs>
  <Slides>65</Slides>
  <Notes>64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74" baseType="lpstr">
      <vt:lpstr>Arial</vt:lpstr>
      <vt:lpstr>Times New Roman</vt:lpstr>
      <vt:lpstr>Libre Baskerville</vt:lpstr>
      <vt:lpstr>Noto Sans Symbols</vt:lpstr>
      <vt:lpstr>Libre Franklin</vt:lpstr>
      <vt:lpstr>Calibri</vt:lpstr>
      <vt:lpstr>Wingdings</vt:lpstr>
      <vt:lpstr>Bad Script</vt:lpstr>
      <vt:lpstr>Hisse Senedi</vt:lpstr>
      <vt:lpstr>Terapotik Aferez Endikasyonları/ ASFA klavuzu</vt:lpstr>
      <vt:lpstr>Terapotik Aferez-Tanım</vt:lpstr>
      <vt:lpstr>Terapotik Aferez-Tanım</vt:lpstr>
      <vt:lpstr>Terapotik Aferez-Tanım</vt:lpstr>
      <vt:lpstr>Terapotik Aferez</vt:lpstr>
      <vt:lpstr>Terapotik Aferez</vt:lpstr>
      <vt:lpstr>Slayt 7</vt:lpstr>
      <vt:lpstr>2023 ASFA Terapötik Aferez Endikasyonları</vt:lpstr>
      <vt:lpstr>2023 ASFA Terapötik Aferez Endikasyonları</vt:lpstr>
      <vt:lpstr>2023 ASFA Terapötik Aferez Endikasyonları</vt:lpstr>
      <vt:lpstr>Klavuzdan çıkarılan durumlar</vt:lpstr>
      <vt:lpstr>Klavuzdaki yenilikler</vt:lpstr>
      <vt:lpstr>Slayt 13</vt:lpstr>
      <vt:lpstr>2023 ASFA Terapötik Aferez Endikasyonları</vt:lpstr>
      <vt:lpstr>2023 ASFA Terapötik Aferez Endikasyonları</vt:lpstr>
      <vt:lpstr>2023 ASFA Terapötik Aferez Endikasyonları</vt:lpstr>
      <vt:lpstr>2023 ASFA Terapötik Aferez Endikasyonları</vt:lpstr>
      <vt:lpstr>2023 ASFA Terapötik Aferez Endikasyonları</vt:lpstr>
      <vt:lpstr>2023 ASFA Terapötik Aferez Endikasyonları</vt:lpstr>
      <vt:lpstr>2023 ASFA Terapötik Aferez Endikasyonları</vt:lpstr>
      <vt:lpstr>1-Orak Hücre Hastalığı (SCD), Akut</vt:lpstr>
      <vt:lpstr>2-Orak Hücre Hastalığı (SCD), Akut</vt:lpstr>
      <vt:lpstr>3-Kutanöz T hücreli Lenfoma</vt:lpstr>
      <vt:lpstr>4-Eritrositozis</vt:lpstr>
      <vt:lpstr>5-Trombotik Mikroanjiyopati, kompleman aracılı</vt:lpstr>
      <vt:lpstr>6-Trombotik Mikroanjiyopati, ilaç ilişkili (DI-TMA)</vt:lpstr>
      <vt:lpstr>7-Trombotik Mikroanjiyopati, Trombotik Trombositopenik Purpura</vt:lpstr>
      <vt:lpstr>8-Hiperviskosite sendromu, Hipergamaglobulinemide</vt:lpstr>
      <vt:lpstr>8-Hiperviskosite sendromu, Hipergamaglobulinemide</vt:lpstr>
      <vt:lpstr>9-Herediter Hemokromatozis</vt:lpstr>
      <vt:lpstr>10-Katastrofik Antifosfolipid Sendromu (CAPS)</vt:lpstr>
      <vt:lpstr>11-Ailesel Hiperkolestrolemi</vt:lpstr>
      <vt:lpstr>12-Fokal Segmental Glomerulonefrit (FSGS)</vt:lpstr>
      <vt:lpstr>13-Böbrek Nakli, ABO uyumlu</vt:lpstr>
      <vt:lpstr>14-Böbrek Nakli, ABO uyumsuz</vt:lpstr>
      <vt:lpstr>15-Anti-Glomerular Basement Membrane (Anti-GBM) Hastalığı</vt:lpstr>
      <vt:lpstr>16-Wilson Hastalığı, fulminan</vt:lpstr>
      <vt:lpstr>17-Karaciğer Nakli</vt:lpstr>
      <vt:lpstr>18-Akut Karaciğer Yetmezliği ve Gebelikte Akut Yağlı Karaciğer</vt:lpstr>
      <vt:lpstr>18-Akut Karaciğer Yetmezliği ve Gebelikte Akut Yağlı Karaciğer</vt:lpstr>
      <vt:lpstr>19-Myastenia Graves</vt:lpstr>
      <vt:lpstr>20-Akut İnflamatuvar Demiyelinizan Poliradikülonöropati (AIDP)</vt:lpstr>
      <vt:lpstr>20-Akut İnflamatuvar Demiyelinizan Poliradikülonöropati (AIDP)</vt:lpstr>
      <vt:lpstr>21-Kronik Kazanılmış Demiyelinizan Polinöropatiler (CADP)</vt:lpstr>
      <vt:lpstr>22-Kronik İnflamatuar Demiyelin Polinöropati (CIDP)</vt:lpstr>
      <vt:lpstr>23- N-metil-D-aspartat reseptör antikor ensefaliti</vt:lpstr>
      <vt:lpstr>Slayt 47</vt:lpstr>
      <vt:lpstr>Krioglobulinemi</vt:lpstr>
      <vt:lpstr>AKUT DİSEMİNE ENSEFALOMİYELİT (ADEM)</vt:lpstr>
      <vt:lpstr>Akut Toksinler, Zehirler ve Zehirlenmeler</vt:lpstr>
      <vt:lpstr>Dializle İlişkili Sistemik Amiloidoz (DRA)</vt:lpstr>
      <vt:lpstr>İdiyopatik Kardiyomiyopati</vt:lpstr>
      <vt:lpstr>Ağır Otoimmune Hemolytic Anemia (OİHA)</vt:lpstr>
      <vt:lpstr>Alzheimer Hastalığı (AD)</vt:lpstr>
      <vt:lpstr>Yaşa Bağlı Makula Dejenerasyonu (AMD)</vt:lpstr>
      <vt:lpstr>Atopik Dermatit (AD)</vt:lpstr>
      <vt:lpstr>Otoimmune disotonomi</vt:lpstr>
      <vt:lpstr>Babesiosis</vt:lpstr>
      <vt:lpstr>Yanık şokunun resüsitasyonu</vt:lpstr>
      <vt:lpstr>Kardiyak Neonatal Lupus</vt:lpstr>
      <vt:lpstr>Kronik Fokal Ensefalit (CFE)</vt:lpstr>
      <vt:lpstr>Koagülasyon Faktörü Eksikliği ve İnhibitörleri</vt:lpstr>
      <vt:lpstr>Kompleks Bölgesel Ağrı Sendromu</vt:lpstr>
      <vt:lpstr>Slayt 64</vt:lpstr>
      <vt:lpstr>Kaynaklar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KML’de uzun süre TKI tedavisi sonuçları,  TKI’ünü ne zaman kesebiliriz?</dc:title>
  <dc:creator>Ersin BOZAN</dc:creator>
  <cp:lastModifiedBy>kemal</cp:lastModifiedBy>
  <cp:revision>373</cp:revision>
  <dcterms:created xsi:type="dcterms:W3CDTF">2021-03-30T17:16:59Z</dcterms:created>
  <dcterms:modified xsi:type="dcterms:W3CDTF">2025-01-21T15:37:59Z</dcterms:modified>
</cp:coreProperties>
</file>